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61" r:id="rId6"/>
    <p:sldId id="262" r:id="rId7"/>
    <p:sldId id="257" r:id="rId8"/>
    <p:sldId id="263" r:id="rId9"/>
    <p:sldId id="313" r:id="rId10"/>
    <p:sldId id="316" r:id="rId11"/>
    <p:sldId id="314" r:id="rId12"/>
    <p:sldId id="317" r:id="rId13"/>
    <p:sldId id="31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666" y="6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9934573395716835E-2"/>
          <c:y val="2.3648358275086882E-2"/>
          <c:w val="0.94678040244969375"/>
          <c:h val="0.53525826143165056"/>
        </c:manualLayout>
      </c:layout>
      <c:bar3DChart>
        <c:barDir val="col"/>
        <c:grouping val="clustered"/>
        <c:varyColors val="0"/>
        <c:ser>
          <c:idx val="0"/>
          <c:order val="0"/>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Data!$D$30:$D$38</c:f>
              <c:strCache>
                <c:ptCount val="9"/>
                <c:pt idx="0">
                  <c:v>Credit/microfinance</c:v>
                </c:pt>
                <c:pt idx="1">
                  <c:v>Good education</c:v>
                </c:pt>
                <c:pt idx="2">
                  <c:v>Entrepreneurship oportunities</c:v>
                </c:pt>
                <c:pt idx="3">
                  <c:v>Capacty building</c:v>
                </c:pt>
                <c:pt idx="4">
                  <c:v>Jobs</c:v>
                </c:pt>
                <c:pt idx="5">
                  <c:v>Self employmemt</c:v>
                </c:pt>
                <c:pt idx="6">
                  <c:v>Scholarship</c:v>
                </c:pt>
                <c:pt idx="7">
                  <c:v>Internet access</c:v>
                </c:pt>
                <c:pt idx="8">
                  <c:v>Don’t know</c:v>
                </c:pt>
              </c:strCache>
            </c:strRef>
          </c:cat>
          <c:val>
            <c:numRef>
              <c:f>Data!$E$30:$E$38</c:f>
              <c:numCache>
                <c:formatCode>0%</c:formatCode>
                <c:ptCount val="9"/>
                <c:pt idx="0">
                  <c:v>0.11</c:v>
                </c:pt>
                <c:pt idx="1">
                  <c:v>0.19</c:v>
                </c:pt>
                <c:pt idx="2">
                  <c:v>7.0000000000000007E-2</c:v>
                </c:pt>
                <c:pt idx="3">
                  <c:v>0.08</c:v>
                </c:pt>
                <c:pt idx="4">
                  <c:v>0.05</c:v>
                </c:pt>
                <c:pt idx="5">
                  <c:v>0.2</c:v>
                </c:pt>
                <c:pt idx="6">
                  <c:v>0.02</c:v>
                </c:pt>
                <c:pt idx="7">
                  <c:v>0.25</c:v>
                </c:pt>
                <c:pt idx="8">
                  <c:v>0.03</c:v>
                </c:pt>
              </c:numCache>
            </c:numRef>
          </c:val>
          <c:extLst xmlns:c16r2="http://schemas.microsoft.com/office/drawing/2015/06/chart">
            <c:ext xmlns:c16="http://schemas.microsoft.com/office/drawing/2014/chart" uri="{C3380CC4-5D6E-409C-BE32-E72D297353CC}">
              <c16:uniqueId val="{00000000-58F0-435A-9901-741DECCA85C8}"/>
            </c:ext>
          </c:extLst>
        </c:ser>
        <c:dLbls>
          <c:showLegendKey val="0"/>
          <c:showVal val="0"/>
          <c:showCatName val="0"/>
          <c:showSerName val="0"/>
          <c:showPercent val="0"/>
          <c:showBubbleSize val="0"/>
        </c:dLbls>
        <c:gapWidth val="219"/>
        <c:shape val="box"/>
        <c:axId val="385474776"/>
        <c:axId val="385470856"/>
        <c:axId val="0"/>
      </c:bar3DChart>
      <c:dateAx>
        <c:axId val="385474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5470856"/>
        <c:crosses val="autoZero"/>
        <c:auto val="0"/>
        <c:lblOffset val="100"/>
        <c:baseTimeUnit val="days"/>
      </c:dateAx>
      <c:valAx>
        <c:axId val="385470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5474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F6862-2ADE-4FB1-94FF-3D147D112F4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8AC1B7D-8D21-4091-B8CC-B0E142405A7D}">
      <dgm:prSet phldrT="[Text]" custT="1"/>
      <dgm:spPr/>
      <dgm:t>
        <a:bodyPr/>
        <a:lstStyle/>
        <a:p>
          <a:r>
            <a:rPr lang="en-US" sz="2800" dirty="0" smtClean="0">
              <a:solidFill>
                <a:schemeClr val="tx1"/>
              </a:solidFill>
              <a:latin typeface="Arial Narrow" panose="020B0606020202030204" pitchFamily="34" charset="0"/>
            </a:rPr>
            <a:t>Dependency: healthcare, education, sustenance</a:t>
          </a:r>
          <a:endParaRPr lang="en-US" sz="2800" dirty="0">
            <a:solidFill>
              <a:schemeClr val="tx1"/>
            </a:solidFill>
            <a:latin typeface="Arial Narrow" panose="020B0606020202030204" pitchFamily="34" charset="0"/>
          </a:endParaRPr>
        </a:p>
      </dgm:t>
    </dgm:pt>
    <dgm:pt modelId="{1E7FB2B4-390C-47D7-A9BD-E298ECF05E44}" type="parTrans" cxnId="{50C7E01A-77B8-421D-B69F-DB4184864B57}">
      <dgm:prSet/>
      <dgm:spPr/>
      <dgm:t>
        <a:bodyPr/>
        <a:lstStyle/>
        <a:p>
          <a:endParaRPr lang="en-US"/>
        </a:p>
      </dgm:t>
    </dgm:pt>
    <dgm:pt modelId="{18120E23-15A4-4902-80BA-C76764D70BA9}" type="sibTrans" cxnId="{50C7E01A-77B8-421D-B69F-DB4184864B57}">
      <dgm:prSet/>
      <dgm:spPr/>
      <dgm:t>
        <a:bodyPr/>
        <a:lstStyle/>
        <a:p>
          <a:endParaRPr lang="en-US"/>
        </a:p>
      </dgm:t>
    </dgm:pt>
    <dgm:pt modelId="{77556C06-298E-4A6E-B8EF-54679A3AA638}">
      <dgm:prSet phldrT="[Text]" custT="1"/>
      <dgm:spPr/>
      <dgm:t>
        <a:bodyPr/>
        <a:lstStyle/>
        <a:p>
          <a:r>
            <a:rPr lang="en-US" sz="2800" dirty="0" smtClean="0">
              <a:solidFill>
                <a:schemeClr val="tx1"/>
              </a:solidFill>
              <a:latin typeface="Arial Narrow" panose="020B0606020202030204" pitchFamily="34" charset="0"/>
            </a:rPr>
            <a:t>Working population: savings, investments, productivity growth</a:t>
          </a:r>
          <a:endParaRPr lang="en-US" sz="2800" dirty="0">
            <a:solidFill>
              <a:schemeClr val="tx1"/>
            </a:solidFill>
            <a:latin typeface="Arial Narrow" panose="020B0606020202030204" pitchFamily="34" charset="0"/>
          </a:endParaRPr>
        </a:p>
      </dgm:t>
    </dgm:pt>
    <dgm:pt modelId="{376FA29F-5080-47AE-A43F-D7C0F4C778FE}" type="parTrans" cxnId="{1E4FC03E-A193-4461-905C-D9CD394A2F8A}">
      <dgm:prSet/>
      <dgm:spPr/>
      <dgm:t>
        <a:bodyPr/>
        <a:lstStyle/>
        <a:p>
          <a:endParaRPr lang="en-US"/>
        </a:p>
      </dgm:t>
    </dgm:pt>
    <dgm:pt modelId="{6CBFEF12-44DB-4990-8DD6-FE74D946260C}" type="sibTrans" cxnId="{1E4FC03E-A193-4461-905C-D9CD394A2F8A}">
      <dgm:prSet/>
      <dgm:spPr/>
      <dgm:t>
        <a:bodyPr/>
        <a:lstStyle/>
        <a:p>
          <a:endParaRPr lang="en-US"/>
        </a:p>
      </dgm:t>
    </dgm:pt>
    <dgm:pt modelId="{4BEB09C0-E8ED-4D47-88C9-2DCF641BC946}">
      <dgm:prSet phldrT="[Text]" custT="1"/>
      <dgm:spPr/>
      <dgm:t>
        <a:bodyPr/>
        <a:lstStyle/>
        <a:p>
          <a:r>
            <a:rPr lang="en-US" sz="2800" dirty="0" smtClean="0">
              <a:solidFill>
                <a:schemeClr val="tx1"/>
              </a:solidFill>
              <a:latin typeface="Arial Narrow" panose="020B0606020202030204" pitchFamily="34" charset="0"/>
            </a:rPr>
            <a:t>Dependency: Healthcare, retirement income etc.</a:t>
          </a:r>
          <a:endParaRPr lang="en-US" sz="2800" dirty="0">
            <a:solidFill>
              <a:schemeClr val="tx1"/>
            </a:solidFill>
            <a:latin typeface="Arial Narrow" panose="020B0606020202030204" pitchFamily="34" charset="0"/>
          </a:endParaRPr>
        </a:p>
      </dgm:t>
    </dgm:pt>
    <dgm:pt modelId="{E50053B6-70F1-4996-AF90-C6EAE7F53C5A}" type="parTrans" cxnId="{3C863A6C-E1FA-4C64-B79D-3A8EC0CCD1CF}">
      <dgm:prSet/>
      <dgm:spPr/>
      <dgm:t>
        <a:bodyPr/>
        <a:lstStyle/>
        <a:p>
          <a:endParaRPr lang="en-US"/>
        </a:p>
      </dgm:t>
    </dgm:pt>
    <dgm:pt modelId="{5F12D3DA-7E4D-4A9F-8D90-6B2F73E60373}" type="sibTrans" cxnId="{3C863A6C-E1FA-4C64-B79D-3A8EC0CCD1CF}">
      <dgm:prSet/>
      <dgm:spPr/>
      <dgm:t>
        <a:bodyPr/>
        <a:lstStyle/>
        <a:p>
          <a:endParaRPr lang="en-US"/>
        </a:p>
      </dgm:t>
    </dgm:pt>
    <dgm:pt modelId="{DD31D673-105C-4215-9CBE-4378F8D817DA}" type="pres">
      <dgm:prSet presAssocID="{4A2F6862-2ADE-4FB1-94FF-3D147D112F4C}" presName="Name0" presStyleCnt="0">
        <dgm:presLayoutVars>
          <dgm:chMax val="7"/>
          <dgm:chPref val="7"/>
          <dgm:dir/>
        </dgm:presLayoutVars>
      </dgm:prSet>
      <dgm:spPr/>
      <dgm:t>
        <a:bodyPr/>
        <a:lstStyle/>
        <a:p>
          <a:endParaRPr lang="en-US"/>
        </a:p>
      </dgm:t>
    </dgm:pt>
    <dgm:pt modelId="{CEFBD194-E923-4D7F-A366-766F60A7DE8B}" type="pres">
      <dgm:prSet presAssocID="{4A2F6862-2ADE-4FB1-94FF-3D147D112F4C}" presName="Name1" presStyleCnt="0"/>
      <dgm:spPr/>
    </dgm:pt>
    <dgm:pt modelId="{FAF1C40F-B2A8-4EEE-9DE6-66516DB61937}" type="pres">
      <dgm:prSet presAssocID="{4A2F6862-2ADE-4FB1-94FF-3D147D112F4C}" presName="cycle" presStyleCnt="0"/>
      <dgm:spPr/>
    </dgm:pt>
    <dgm:pt modelId="{2E2EA9DA-4EB2-45FA-908A-44672055A5EE}" type="pres">
      <dgm:prSet presAssocID="{4A2F6862-2ADE-4FB1-94FF-3D147D112F4C}" presName="srcNode" presStyleLbl="node1" presStyleIdx="0" presStyleCnt="3"/>
      <dgm:spPr/>
    </dgm:pt>
    <dgm:pt modelId="{780FED96-8B6E-4220-87C3-F67E577020A7}" type="pres">
      <dgm:prSet presAssocID="{4A2F6862-2ADE-4FB1-94FF-3D147D112F4C}" presName="conn" presStyleLbl="parChTrans1D2" presStyleIdx="0" presStyleCnt="1"/>
      <dgm:spPr/>
      <dgm:t>
        <a:bodyPr/>
        <a:lstStyle/>
        <a:p>
          <a:endParaRPr lang="en-US"/>
        </a:p>
      </dgm:t>
    </dgm:pt>
    <dgm:pt modelId="{1A144C3D-B09A-4F14-B602-4F141B83994F}" type="pres">
      <dgm:prSet presAssocID="{4A2F6862-2ADE-4FB1-94FF-3D147D112F4C}" presName="extraNode" presStyleLbl="node1" presStyleIdx="0" presStyleCnt="3"/>
      <dgm:spPr/>
    </dgm:pt>
    <dgm:pt modelId="{55CD3132-4436-4D1B-8D74-72C9D2612403}" type="pres">
      <dgm:prSet presAssocID="{4A2F6862-2ADE-4FB1-94FF-3D147D112F4C}" presName="dstNode" presStyleLbl="node1" presStyleIdx="0" presStyleCnt="3"/>
      <dgm:spPr/>
    </dgm:pt>
    <dgm:pt modelId="{98EB42E6-D133-47A2-A79D-5E1EE2928DDC}" type="pres">
      <dgm:prSet presAssocID="{38AC1B7D-8D21-4091-B8CC-B0E142405A7D}" presName="text_1" presStyleLbl="node1" presStyleIdx="0" presStyleCnt="3">
        <dgm:presLayoutVars>
          <dgm:bulletEnabled val="1"/>
        </dgm:presLayoutVars>
      </dgm:prSet>
      <dgm:spPr/>
      <dgm:t>
        <a:bodyPr/>
        <a:lstStyle/>
        <a:p>
          <a:endParaRPr lang="en-US"/>
        </a:p>
      </dgm:t>
    </dgm:pt>
    <dgm:pt modelId="{8CA34574-BF1E-4975-84AD-BC461002AB4D}" type="pres">
      <dgm:prSet presAssocID="{38AC1B7D-8D21-4091-B8CC-B0E142405A7D}" presName="accent_1" presStyleCnt="0"/>
      <dgm:spPr/>
    </dgm:pt>
    <dgm:pt modelId="{2DA692F6-D34B-4383-9394-1DCCB33F116F}" type="pres">
      <dgm:prSet presAssocID="{38AC1B7D-8D21-4091-B8CC-B0E142405A7D}" presName="accentRepeatNode" presStyleLbl="solidFgAcc1" presStyleIdx="0" presStyleCnt="3"/>
      <dgm:spPr/>
    </dgm:pt>
    <dgm:pt modelId="{9B7C30A1-196F-4883-8CF5-0AE95030E786}" type="pres">
      <dgm:prSet presAssocID="{77556C06-298E-4A6E-B8EF-54679A3AA638}" presName="text_2" presStyleLbl="node1" presStyleIdx="1" presStyleCnt="3" custLinFactNeighborX="-553" custLinFactNeighborY="1768">
        <dgm:presLayoutVars>
          <dgm:bulletEnabled val="1"/>
        </dgm:presLayoutVars>
      </dgm:prSet>
      <dgm:spPr/>
      <dgm:t>
        <a:bodyPr/>
        <a:lstStyle/>
        <a:p>
          <a:endParaRPr lang="en-US"/>
        </a:p>
      </dgm:t>
    </dgm:pt>
    <dgm:pt modelId="{60D53856-0233-458D-A394-25FFC1F4A34F}" type="pres">
      <dgm:prSet presAssocID="{77556C06-298E-4A6E-B8EF-54679A3AA638}" presName="accent_2" presStyleCnt="0"/>
      <dgm:spPr/>
    </dgm:pt>
    <dgm:pt modelId="{046A037C-E0A7-4AB5-9B0F-37E506612004}" type="pres">
      <dgm:prSet presAssocID="{77556C06-298E-4A6E-B8EF-54679A3AA638}" presName="accentRepeatNode" presStyleLbl="solidFgAcc1" presStyleIdx="1" presStyleCnt="3"/>
      <dgm:spPr/>
    </dgm:pt>
    <dgm:pt modelId="{967766F4-7666-48B9-A04B-4B6BFFAE0932}" type="pres">
      <dgm:prSet presAssocID="{4BEB09C0-E8ED-4D47-88C9-2DCF641BC946}" presName="text_3" presStyleLbl="node1" presStyleIdx="2" presStyleCnt="3">
        <dgm:presLayoutVars>
          <dgm:bulletEnabled val="1"/>
        </dgm:presLayoutVars>
      </dgm:prSet>
      <dgm:spPr/>
      <dgm:t>
        <a:bodyPr/>
        <a:lstStyle/>
        <a:p>
          <a:endParaRPr lang="en-US"/>
        </a:p>
      </dgm:t>
    </dgm:pt>
    <dgm:pt modelId="{E0683CA0-3C2F-4E18-8805-37624061A4D5}" type="pres">
      <dgm:prSet presAssocID="{4BEB09C0-E8ED-4D47-88C9-2DCF641BC946}" presName="accent_3" presStyleCnt="0"/>
      <dgm:spPr/>
    </dgm:pt>
    <dgm:pt modelId="{EB5A03F1-E359-4181-9DD8-ADBCA938A81B}" type="pres">
      <dgm:prSet presAssocID="{4BEB09C0-E8ED-4D47-88C9-2DCF641BC946}" presName="accentRepeatNode" presStyleLbl="solidFgAcc1" presStyleIdx="2" presStyleCnt="3"/>
      <dgm:spPr/>
    </dgm:pt>
  </dgm:ptLst>
  <dgm:cxnLst>
    <dgm:cxn modelId="{3C863A6C-E1FA-4C64-B79D-3A8EC0CCD1CF}" srcId="{4A2F6862-2ADE-4FB1-94FF-3D147D112F4C}" destId="{4BEB09C0-E8ED-4D47-88C9-2DCF641BC946}" srcOrd="2" destOrd="0" parTransId="{E50053B6-70F1-4996-AF90-C6EAE7F53C5A}" sibTransId="{5F12D3DA-7E4D-4A9F-8D90-6B2F73E60373}"/>
    <dgm:cxn modelId="{5E677540-FEF1-45FF-8291-65F0D8A3FF4E}" type="presOf" srcId="{38AC1B7D-8D21-4091-B8CC-B0E142405A7D}" destId="{98EB42E6-D133-47A2-A79D-5E1EE2928DDC}" srcOrd="0" destOrd="0" presId="urn:microsoft.com/office/officeart/2008/layout/VerticalCurvedList"/>
    <dgm:cxn modelId="{72C801FC-975A-4D71-990A-32638060A4A6}" type="presOf" srcId="{4BEB09C0-E8ED-4D47-88C9-2DCF641BC946}" destId="{967766F4-7666-48B9-A04B-4B6BFFAE0932}" srcOrd="0" destOrd="0" presId="urn:microsoft.com/office/officeart/2008/layout/VerticalCurvedList"/>
    <dgm:cxn modelId="{1E4FC03E-A193-4461-905C-D9CD394A2F8A}" srcId="{4A2F6862-2ADE-4FB1-94FF-3D147D112F4C}" destId="{77556C06-298E-4A6E-B8EF-54679A3AA638}" srcOrd="1" destOrd="0" parTransId="{376FA29F-5080-47AE-A43F-D7C0F4C778FE}" sibTransId="{6CBFEF12-44DB-4990-8DD6-FE74D946260C}"/>
    <dgm:cxn modelId="{F003D700-5CC4-4F3D-9CD8-E818B1DFE292}" type="presOf" srcId="{18120E23-15A4-4902-80BA-C76764D70BA9}" destId="{780FED96-8B6E-4220-87C3-F67E577020A7}" srcOrd="0" destOrd="0" presId="urn:microsoft.com/office/officeart/2008/layout/VerticalCurvedList"/>
    <dgm:cxn modelId="{CF3A725D-E957-47F6-BCD6-739C6A229FE3}" type="presOf" srcId="{77556C06-298E-4A6E-B8EF-54679A3AA638}" destId="{9B7C30A1-196F-4883-8CF5-0AE95030E786}" srcOrd="0" destOrd="0" presId="urn:microsoft.com/office/officeart/2008/layout/VerticalCurvedList"/>
    <dgm:cxn modelId="{F529CEB1-1896-4A64-9A05-D220C253F78E}" type="presOf" srcId="{4A2F6862-2ADE-4FB1-94FF-3D147D112F4C}" destId="{DD31D673-105C-4215-9CBE-4378F8D817DA}" srcOrd="0" destOrd="0" presId="urn:microsoft.com/office/officeart/2008/layout/VerticalCurvedList"/>
    <dgm:cxn modelId="{50C7E01A-77B8-421D-B69F-DB4184864B57}" srcId="{4A2F6862-2ADE-4FB1-94FF-3D147D112F4C}" destId="{38AC1B7D-8D21-4091-B8CC-B0E142405A7D}" srcOrd="0" destOrd="0" parTransId="{1E7FB2B4-390C-47D7-A9BD-E298ECF05E44}" sibTransId="{18120E23-15A4-4902-80BA-C76764D70BA9}"/>
    <dgm:cxn modelId="{AA2200FC-671D-4906-AF1A-528EAFE20FC1}" type="presParOf" srcId="{DD31D673-105C-4215-9CBE-4378F8D817DA}" destId="{CEFBD194-E923-4D7F-A366-766F60A7DE8B}" srcOrd="0" destOrd="0" presId="urn:microsoft.com/office/officeart/2008/layout/VerticalCurvedList"/>
    <dgm:cxn modelId="{6F305F86-C746-4513-86E4-95A9CA967BDF}" type="presParOf" srcId="{CEFBD194-E923-4D7F-A366-766F60A7DE8B}" destId="{FAF1C40F-B2A8-4EEE-9DE6-66516DB61937}" srcOrd="0" destOrd="0" presId="urn:microsoft.com/office/officeart/2008/layout/VerticalCurvedList"/>
    <dgm:cxn modelId="{2BE56A17-35D3-47CA-A7EE-9ED3B8F4FB42}" type="presParOf" srcId="{FAF1C40F-B2A8-4EEE-9DE6-66516DB61937}" destId="{2E2EA9DA-4EB2-45FA-908A-44672055A5EE}" srcOrd="0" destOrd="0" presId="urn:microsoft.com/office/officeart/2008/layout/VerticalCurvedList"/>
    <dgm:cxn modelId="{BB2B017A-6B90-4E8B-BC8C-588BF89BD7A5}" type="presParOf" srcId="{FAF1C40F-B2A8-4EEE-9DE6-66516DB61937}" destId="{780FED96-8B6E-4220-87C3-F67E577020A7}" srcOrd="1" destOrd="0" presId="urn:microsoft.com/office/officeart/2008/layout/VerticalCurvedList"/>
    <dgm:cxn modelId="{D5DFB2C3-29B2-471C-92FA-99DB285B5BC8}" type="presParOf" srcId="{FAF1C40F-B2A8-4EEE-9DE6-66516DB61937}" destId="{1A144C3D-B09A-4F14-B602-4F141B83994F}" srcOrd="2" destOrd="0" presId="urn:microsoft.com/office/officeart/2008/layout/VerticalCurvedList"/>
    <dgm:cxn modelId="{CA144375-4EBB-40CD-B639-1A134312CE17}" type="presParOf" srcId="{FAF1C40F-B2A8-4EEE-9DE6-66516DB61937}" destId="{55CD3132-4436-4D1B-8D74-72C9D2612403}" srcOrd="3" destOrd="0" presId="urn:microsoft.com/office/officeart/2008/layout/VerticalCurvedList"/>
    <dgm:cxn modelId="{7B9A67A0-3F66-4DAB-88F6-8B1EE42E67DC}" type="presParOf" srcId="{CEFBD194-E923-4D7F-A366-766F60A7DE8B}" destId="{98EB42E6-D133-47A2-A79D-5E1EE2928DDC}" srcOrd="1" destOrd="0" presId="urn:microsoft.com/office/officeart/2008/layout/VerticalCurvedList"/>
    <dgm:cxn modelId="{49580BC4-EEB9-424C-9F9F-84F110FD12A7}" type="presParOf" srcId="{CEFBD194-E923-4D7F-A366-766F60A7DE8B}" destId="{8CA34574-BF1E-4975-84AD-BC461002AB4D}" srcOrd="2" destOrd="0" presId="urn:microsoft.com/office/officeart/2008/layout/VerticalCurvedList"/>
    <dgm:cxn modelId="{647B7DBF-2556-4A2C-8D55-1A87C2FA6362}" type="presParOf" srcId="{8CA34574-BF1E-4975-84AD-BC461002AB4D}" destId="{2DA692F6-D34B-4383-9394-1DCCB33F116F}" srcOrd="0" destOrd="0" presId="urn:microsoft.com/office/officeart/2008/layout/VerticalCurvedList"/>
    <dgm:cxn modelId="{E26C87CD-273F-433E-B3F3-983CBD8576FE}" type="presParOf" srcId="{CEFBD194-E923-4D7F-A366-766F60A7DE8B}" destId="{9B7C30A1-196F-4883-8CF5-0AE95030E786}" srcOrd="3" destOrd="0" presId="urn:microsoft.com/office/officeart/2008/layout/VerticalCurvedList"/>
    <dgm:cxn modelId="{CC536EDB-456E-4DFA-99F8-2C2D351BF83B}" type="presParOf" srcId="{CEFBD194-E923-4D7F-A366-766F60A7DE8B}" destId="{60D53856-0233-458D-A394-25FFC1F4A34F}" srcOrd="4" destOrd="0" presId="urn:microsoft.com/office/officeart/2008/layout/VerticalCurvedList"/>
    <dgm:cxn modelId="{C56DE023-965E-41AF-9A10-78A6A452EE8F}" type="presParOf" srcId="{60D53856-0233-458D-A394-25FFC1F4A34F}" destId="{046A037C-E0A7-4AB5-9B0F-37E506612004}" srcOrd="0" destOrd="0" presId="urn:microsoft.com/office/officeart/2008/layout/VerticalCurvedList"/>
    <dgm:cxn modelId="{91218175-03EE-4DA6-B334-CA1C84793D26}" type="presParOf" srcId="{CEFBD194-E923-4D7F-A366-766F60A7DE8B}" destId="{967766F4-7666-48B9-A04B-4B6BFFAE0932}" srcOrd="5" destOrd="0" presId="urn:microsoft.com/office/officeart/2008/layout/VerticalCurvedList"/>
    <dgm:cxn modelId="{543B4EC9-2C2F-4F9E-9A23-C2A987BD9E0B}" type="presParOf" srcId="{CEFBD194-E923-4D7F-A366-766F60A7DE8B}" destId="{E0683CA0-3C2F-4E18-8805-37624061A4D5}" srcOrd="6" destOrd="0" presId="urn:microsoft.com/office/officeart/2008/layout/VerticalCurvedList"/>
    <dgm:cxn modelId="{418FDE17-BCDF-40AA-B7BE-817DF0F87DCD}" type="presParOf" srcId="{E0683CA0-3C2F-4E18-8805-37624061A4D5}" destId="{EB5A03F1-E359-4181-9DD8-ADBCA938A81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FC9A09-A78C-4679-9C05-C3E914505CF5}"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33ACDFAC-58A6-40F2-840D-D74AC9329D96}">
      <dgm:prSet phldrT="[Text]" custT="1"/>
      <dgm:spPr/>
      <dgm:t>
        <a:bodyPr/>
        <a:lstStyle/>
        <a:p>
          <a:pPr algn="l">
            <a:lnSpc>
              <a:spcPct val="100000"/>
            </a:lnSpc>
          </a:pPr>
          <a:r>
            <a:rPr lang="en-US" sz="2400" dirty="0" smtClean="0">
              <a:solidFill>
                <a:schemeClr val="tx1"/>
              </a:solidFill>
              <a:latin typeface="Arial Narrow" panose="020B0606020202030204" pitchFamily="34" charset="0"/>
            </a:rPr>
            <a:t>Human capital dev’t.</a:t>
          </a:r>
          <a:endParaRPr lang="en-US" sz="2400" dirty="0">
            <a:solidFill>
              <a:schemeClr val="tx1"/>
            </a:solidFill>
            <a:latin typeface="Arial Narrow" panose="020B0606020202030204" pitchFamily="34" charset="0"/>
          </a:endParaRPr>
        </a:p>
      </dgm:t>
    </dgm:pt>
    <dgm:pt modelId="{D4D7C80E-2ED7-40E1-9C8C-CCB11E3C72CD}" type="parTrans" cxnId="{03A21FE9-A3CD-4A6B-97A3-76BDCD2885F2}">
      <dgm:prSet/>
      <dgm:spPr/>
      <dgm:t>
        <a:bodyPr/>
        <a:lstStyle/>
        <a:p>
          <a:endParaRPr lang="en-US"/>
        </a:p>
      </dgm:t>
    </dgm:pt>
    <dgm:pt modelId="{F18BA255-9329-4E7A-B75D-8FE4CBA05B72}" type="sibTrans" cxnId="{03A21FE9-A3CD-4A6B-97A3-76BDCD2885F2}">
      <dgm:prSet/>
      <dgm:spPr/>
      <dgm:t>
        <a:bodyPr/>
        <a:lstStyle/>
        <a:p>
          <a:endParaRPr lang="en-US"/>
        </a:p>
      </dgm:t>
    </dgm:pt>
    <dgm:pt modelId="{3A579D80-1A66-4858-8F39-4004293D9DA7}">
      <dgm:prSet phldrT="[Text]" custT="1"/>
      <dgm:spPr/>
      <dgm:t>
        <a:bodyPr/>
        <a:lstStyle/>
        <a:p>
          <a:r>
            <a:rPr lang="en-US" sz="1800" dirty="0" smtClean="0">
              <a:latin typeface="Arial Narrow" panose="020B0606020202030204" pitchFamily="34" charset="0"/>
            </a:rPr>
            <a:t>Fewer births – higher resources per child</a:t>
          </a:r>
          <a:endParaRPr lang="en-US" sz="1800" dirty="0">
            <a:latin typeface="Arial Narrow" panose="020B0606020202030204" pitchFamily="34" charset="0"/>
          </a:endParaRPr>
        </a:p>
      </dgm:t>
    </dgm:pt>
    <dgm:pt modelId="{A648AEF8-F193-4B03-B89E-713EE13FF19A}" type="parTrans" cxnId="{E6A68435-65F1-467B-8A2B-2F1214E51698}">
      <dgm:prSet/>
      <dgm:spPr/>
      <dgm:t>
        <a:bodyPr/>
        <a:lstStyle/>
        <a:p>
          <a:endParaRPr lang="en-US"/>
        </a:p>
      </dgm:t>
    </dgm:pt>
    <dgm:pt modelId="{9EC33CD3-5E5D-478A-93BF-3DD72D7E2FDB}" type="sibTrans" cxnId="{E6A68435-65F1-467B-8A2B-2F1214E51698}">
      <dgm:prSet/>
      <dgm:spPr/>
      <dgm:t>
        <a:bodyPr/>
        <a:lstStyle/>
        <a:p>
          <a:endParaRPr lang="en-US"/>
        </a:p>
      </dgm:t>
    </dgm:pt>
    <dgm:pt modelId="{5B5C2027-762D-46BC-8443-C312B11BB98A}">
      <dgm:prSet phldrT="[Text]" custT="1"/>
      <dgm:spPr/>
      <dgm:t>
        <a:bodyPr/>
        <a:lstStyle/>
        <a:p>
          <a:r>
            <a:rPr lang="en-US" sz="2400" dirty="0" smtClean="0">
              <a:solidFill>
                <a:schemeClr val="tx1"/>
              </a:solidFill>
              <a:latin typeface="Arial Narrow" panose="020B0606020202030204" pitchFamily="34" charset="0"/>
            </a:rPr>
            <a:t>Enhanced GDP per capita growth</a:t>
          </a:r>
          <a:endParaRPr lang="en-US" sz="2400" dirty="0">
            <a:solidFill>
              <a:schemeClr val="tx1"/>
            </a:solidFill>
            <a:latin typeface="Arial Narrow" panose="020B0606020202030204" pitchFamily="34" charset="0"/>
          </a:endParaRPr>
        </a:p>
      </dgm:t>
    </dgm:pt>
    <dgm:pt modelId="{CBCACD76-9A76-456F-9DC4-486F4D475AF3}" type="parTrans" cxnId="{F891B096-41F5-41FF-B20B-11B7B7488231}">
      <dgm:prSet/>
      <dgm:spPr/>
      <dgm:t>
        <a:bodyPr/>
        <a:lstStyle/>
        <a:p>
          <a:endParaRPr lang="en-US"/>
        </a:p>
      </dgm:t>
    </dgm:pt>
    <dgm:pt modelId="{3ABB6300-D58B-46FE-ABE5-C94C0EB3E10F}" type="sibTrans" cxnId="{F891B096-41F5-41FF-B20B-11B7B7488231}">
      <dgm:prSet/>
      <dgm:spPr/>
      <dgm:t>
        <a:bodyPr/>
        <a:lstStyle/>
        <a:p>
          <a:endParaRPr lang="en-US"/>
        </a:p>
      </dgm:t>
    </dgm:pt>
    <dgm:pt modelId="{9DAF1FD1-8ADE-40E2-9DEC-EEEFB883D8FD}">
      <dgm:prSet phldrT="[Text]" custT="1"/>
      <dgm:spPr/>
      <dgm:t>
        <a:bodyPr/>
        <a:lstStyle/>
        <a:p>
          <a:r>
            <a:rPr lang="en-US" sz="1800" dirty="0" smtClean="0">
              <a:latin typeface="Arial Narrow" panose="020B0606020202030204" pitchFamily="34" charset="0"/>
            </a:rPr>
            <a:t>Higher productivity</a:t>
          </a:r>
          <a:endParaRPr lang="en-US" sz="1800" dirty="0">
            <a:latin typeface="Arial Narrow" panose="020B0606020202030204" pitchFamily="34" charset="0"/>
          </a:endParaRPr>
        </a:p>
      </dgm:t>
    </dgm:pt>
    <dgm:pt modelId="{763E3D09-DA48-4A5B-940A-0A23243C299A}" type="parTrans" cxnId="{80EF016B-CB0B-44C2-BEB5-100F0F99F77C}">
      <dgm:prSet/>
      <dgm:spPr/>
      <dgm:t>
        <a:bodyPr/>
        <a:lstStyle/>
        <a:p>
          <a:endParaRPr lang="en-US"/>
        </a:p>
      </dgm:t>
    </dgm:pt>
    <dgm:pt modelId="{ABE9CD77-A831-429D-80D3-435D3ACF26D5}" type="sibTrans" cxnId="{80EF016B-CB0B-44C2-BEB5-100F0F99F77C}">
      <dgm:prSet/>
      <dgm:spPr/>
      <dgm:t>
        <a:bodyPr/>
        <a:lstStyle/>
        <a:p>
          <a:endParaRPr lang="en-US"/>
        </a:p>
      </dgm:t>
    </dgm:pt>
    <dgm:pt modelId="{FC0AA6FE-6CB0-4905-8796-59A40B030D4C}">
      <dgm:prSet phldrT="[Text]" custT="1"/>
      <dgm:spPr/>
      <dgm:t>
        <a:bodyPr/>
        <a:lstStyle/>
        <a:p>
          <a:r>
            <a:rPr lang="en-US" sz="2400" dirty="0" smtClean="0">
              <a:solidFill>
                <a:schemeClr val="tx1"/>
              </a:solidFill>
              <a:latin typeface="Arial Narrow" panose="020B0606020202030204" pitchFamily="34" charset="0"/>
            </a:rPr>
            <a:t>Labour Supply</a:t>
          </a:r>
          <a:endParaRPr lang="en-US" sz="2400" dirty="0">
            <a:solidFill>
              <a:schemeClr val="tx1"/>
            </a:solidFill>
            <a:latin typeface="Arial Narrow" panose="020B0606020202030204" pitchFamily="34" charset="0"/>
          </a:endParaRPr>
        </a:p>
      </dgm:t>
    </dgm:pt>
    <dgm:pt modelId="{F9397BE1-806B-4EEB-875A-9AF459BDB374}" type="parTrans" cxnId="{C916199C-81B4-4B6C-AA5F-4FFF9740D745}">
      <dgm:prSet/>
      <dgm:spPr/>
      <dgm:t>
        <a:bodyPr/>
        <a:lstStyle/>
        <a:p>
          <a:endParaRPr lang="en-US"/>
        </a:p>
      </dgm:t>
    </dgm:pt>
    <dgm:pt modelId="{20528828-48AD-4686-8BCC-F0239B42B1CC}" type="sibTrans" cxnId="{C916199C-81B4-4B6C-AA5F-4FFF9740D745}">
      <dgm:prSet/>
      <dgm:spPr/>
      <dgm:t>
        <a:bodyPr/>
        <a:lstStyle/>
        <a:p>
          <a:endParaRPr lang="en-US"/>
        </a:p>
      </dgm:t>
    </dgm:pt>
    <dgm:pt modelId="{9AA6DB9D-8CAF-42B9-A60C-0AE27CB71CC9}">
      <dgm:prSet phldrT="[Text]" custT="1"/>
      <dgm:spPr/>
      <dgm:t>
        <a:bodyPr/>
        <a:lstStyle/>
        <a:p>
          <a:r>
            <a:rPr lang="en-US" sz="1800" dirty="0" smtClean="0">
              <a:latin typeface="Arial Narrow" panose="020B0606020202030204" pitchFamily="34" charset="0"/>
            </a:rPr>
            <a:t>Labour force grows</a:t>
          </a:r>
          <a:endParaRPr lang="en-US" sz="1800" dirty="0">
            <a:latin typeface="Arial Narrow" panose="020B0606020202030204" pitchFamily="34" charset="0"/>
          </a:endParaRPr>
        </a:p>
      </dgm:t>
    </dgm:pt>
    <dgm:pt modelId="{C633280B-C9D2-4AA7-8844-0FB741EE26A5}" type="parTrans" cxnId="{DCBD3B03-857B-4535-91B0-19A4CC0D7992}">
      <dgm:prSet/>
      <dgm:spPr/>
      <dgm:t>
        <a:bodyPr/>
        <a:lstStyle/>
        <a:p>
          <a:endParaRPr lang="en-US"/>
        </a:p>
      </dgm:t>
    </dgm:pt>
    <dgm:pt modelId="{2815C4B9-A6C0-4EF7-B1CB-A3EE819CB8A6}" type="sibTrans" cxnId="{DCBD3B03-857B-4535-91B0-19A4CC0D7992}">
      <dgm:prSet/>
      <dgm:spPr/>
      <dgm:t>
        <a:bodyPr/>
        <a:lstStyle/>
        <a:p>
          <a:endParaRPr lang="en-US"/>
        </a:p>
      </dgm:t>
    </dgm:pt>
    <dgm:pt modelId="{DD8865ED-F42D-4613-8C87-B81CA68373B4}">
      <dgm:prSet phldrT="[Text]" custT="1"/>
      <dgm:spPr/>
      <dgm:t>
        <a:bodyPr/>
        <a:lstStyle/>
        <a:p>
          <a:r>
            <a:rPr lang="en-US" sz="2400" dirty="0" smtClean="0">
              <a:solidFill>
                <a:schemeClr val="tx1"/>
              </a:solidFill>
              <a:latin typeface="Arial Narrow" panose="020B0606020202030204" pitchFamily="34" charset="0"/>
            </a:rPr>
            <a:t>Savings</a:t>
          </a:r>
          <a:endParaRPr lang="en-US" sz="2400" dirty="0">
            <a:solidFill>
              <a:schemeClr val="tx1"/>
            </a:solidFill>
            <a:latin typeface="Arial Narrow" panose="020B0606020202030204" pitchFamily="34" charset="0"/>
          </a:endParaRPr>
        </a:p>
      </dgm:t>
    </dgm:pt>
    <dgm:pt modelId="{AC8B73D6-2546-46B6-935F-C97E6D4FB1C9}" type="parTrans" cxnId="{6421B269-53E4-43E9-B4B6-B439EA29EF49}">
      <dgm:prSet/>
      <dgm:spPr/>
      <dgm:t>
        <a:bodyPr/>
        <a:lstStyle/>
        <a:p>
          <a:endParaRPr lang="en-US"/>
        </a:p>
      </dgm:t>
    </dgm:pt>
    <dgm:pt modelId="{BF9E87E4-1D1F-4D8A-9CE5-1EA08A06EAA4}" type="sibTrans" cxnId="{6421B269-53E4-43E9-B4B6-B439EA29EF49}">
      <dgm:prSet/>
      <dgm:spPr/>
      <dgm:t>
        <a:bodyPr/>
        <a:lstStyle/>
        <a:p>
          <a:endParaRPr lang="en-US"/>
        </a:p>
      </dgm:t>
    </dgm:pt>
    <dgm:pt modelId="{27078AD7-0D7D-41D3-B27A-AE9A4DE8BDED}">
      <dgm:prSet phldrT="[Text]" custT="1"/>
      <dgm:spPr/>
      <dgm:t>
        <a:bodyPr/>
        <a:lstStyle/>
        <a:p>
          <a:r>
            <a:rPr lang="en-US" sz="1800" dirty="0" smtClean="0">
              <a:latin typeface="Arial Narrow" panose="020B0606020202030204" pitchFamily="34" charset="0"/>
            </a:rPr>
            <a:t>Reduced dependency</a:t>
          </a:r>
          <a:endParaRPr lang="en-US" sz="1800" dirty="0">
            <a:latin typeface="Arial Narrow" panose="020B0606020202030204" pitchFamily="34" charset="0"/>
          </a:endParaRPr>
        </a:p>
      </dgm:t>
    </dgm:pt>
    <dgm:pt modelId="{24E3B862-28F8-405B-9B21-EF97EEDB3AC4}" type="parTrans" cxnId="{41699DF0-86D4-459C-A99A-282A5D4BC6BB}">
      <dgm:prSet/>
      <dgm:spPr/>
      <dgm:t>
        <a:bodyPr/>
        <a:lstStyle/>
        <a:p>
          <a:endParaRPr lang="en-US"/>
        </a:p>
      </dgm:t>
    </dgm:pt>
    <dgm:pt modelId="{8CAF97B1-A9FC-4B7D-B69A-C391193F7EAF}" type="sibTrans" cxnId="{41699DF0-86D4-459C-A99A-282A5D4BC6BB}">
      <dgm:prSet/>
      <dgm:spPr/>
      <dgm:t>
        <a:bodyPr/>
        <a:lstStyle/>
        <a:p>
          <a:endParaRPr lang="en-US"/>
        </a:p>
      </dgm:t>
    </dgm:pt>
    <dgm:pt modelId="{DE9E7FFE-7F59-45D6-8587-25FE28233DDA}">
      <dgm:prSet phldrT="[Text]" custT="1"/>
      <dgm:spPr/>
      <dgm:t>
        <a:bodyPr/>
        <a:lstStyle/>
        <a:p>
          <a:r>
            <a:rPr lang="en-US" sz="1800" dirty="0" smtClean="0">
              <a:latin typeface="Arial Narrow" panose="020B0606020202030204" pitchFamily="34" charset="0"/>
            </a:rPr>
            <a:t>Female LFPR</a:t>
          </a:r>
          <a:endParaRPr lang="en-US" sz="1800" dirty="0">
            <a:latin typeface="Arial Narrow" panose="020B0606020202030204" pitchFamily="34" charset="0"/>
          </a:endParaRPr>
        </a:p>
      </dgm:t>
    </dgm:pt>
    <dgm:pt modelId="{E5D6EB8C-5028-4CCA-B272-A0E8B5C87C14}" type="parTrans" cxnId="{74F905F5-7274-466C-9DC0-80C67FEED808}">
      <dgm:prSet/>
      <dgm:spPr/>
      <dgm:t>
        <a:bodyPr/>
        <a:lstStyle/>
        <a:p>
          <a:endParaRPr lang="en-US"/>
        </a:p>
      </dgm:t>
    </dgm:pt>
    <dgm:pt modelId="{0F61F42D-78E9-4768-BA88-73AC0B61EC41}" type="sibTrans" cxnId="{74F905F5-7274-466C-9DC0-80C67FEED808}">
      <dgm:prSet/>
      <dgm:spPr/>
      <dgm:t>
        <a:bodyPr/>
        <a:lstStyle/>
        <a:p>
          <a:endParaRPr lang="en-US"/>
        </a:p>
      </dgm:t>
    </dgm:pt>
    <dgm:pt modelId="{20467CAB-EB5C-4552-BD98-F2F9CE144CC3}">
      <dgm:prSet phldrT="[Text]" custT="1"/>
      <dgm:spPr/>
      <dgm:t>
        <a:bodyPr/>
        <a:lstStyle/>
        <a:p>
          <a:r>
            <a:rPr lang="en-US" sz="1800" dirty="0" smtClean="0">
              <a:latin typeface="Arial Narrow" panose="020B0606020202030204" pitchFamily="34" charset="0"/>
            </a:rPr>
            <a:t>Increase in savings</a:t>
          </a:r>
          <a:endParaRPr lang="en-US" sz="1800" dirty="0">
            <a:latin typeface="Arial Narrow" panose="020B0606020202030204" pitchFamily="34" charset="0"/>
          </a:endParaRPr>
        </a:p>
      </dgm:t>
    </dgm:pt>
    <dgm:pt modelId="{A1CE49C9-AF1C-406F-B653-46181E885DCC}" type="parTrans" cxnId="{95C44D3B-611B-46A8-91A0-30D9458E8CEB}">
      <dgm:prSet/>
      <dgm:spPr/>
      <dgm:t>
        <a:bodyPr/>
        <a:lstStyle/>
        <a:p>
          <a:endParaRPr lang="en-US"/>
        </a:p>
      </dgm:t>
    </dgm:pt>
    <dgm:pt modelId="{42DE7456-B868-4BC1-AF57-6BBA02E1BDE9}" type="sibTrans" cxnId="{95C44D3B-611B-46A8-91A0-30D9458E8CEB}">
      <dgm:prSet/>
      <dgm:spPr/>
      <dgm:t>
        <a:bodyPr/>
        <a:lstStyle/>
        <a:p>
          <a:endParaRPr lang="en-US"/>
        </a:p>
      </dgm:t>
    </dgm:pt>
    <dgm:pt modelId="{4FFE520A-AD46-4DB4-AFA9-33AA9D97B248}">
      <dgm:prSet phldrT="[Text]" custT="1"/>
      <dgm:spPr/>
      <dgm:t>
        <a:bodyPr/>
        <a:lstStyle/>
        <a:p>
          <a:r>
            <a:rPr lang="en-US" sz="1800" dirty="0" smtClean="0">
              <a:latin typeface="Arial Narrow" panose="020B0606020202030204" pitchFamily="34" charset="0"/>
            </a:rPr>
            <a:t>Health, education etc.</a:t>
          </a:r>
          <a:endParaRPr lang="en-US" sz="1800" dirty="0">
            <a:latin typeface="Arial Narrow" panose="020B0606020202030204" pitchFamily="34" charset="0"/>
          </a:endParaRPr>
        </a:p>
      </dgm:t>
    </dgm:pt>
    <dgm:pt modelId="{5DC8C9A9-1ADC-4621-A8B1-D744130CDA8E}" type="parTrans" cxnId="{542BFC2B-C311-4C46-A24D-26EDC1BB99B6}">
      <dgm:prSet/>
      <dgm:spPr/>
      <dgm:t>
        <a:bodyPr/>
        <a:lstStyle/>
        <a:p>
          <a:endParaRPr lang="en-US"/>
        </a:p>
      </dgm:t>
    </dgm:pt>
    <dgm:pt modelId="{276D89DA-BD2D-4247-805B-2E73E1E46980}" type="sibTrans" cxnId="{542BFC2B-C311-4C46-A24D-26EDC1BB99B6}">
      <dgm:prSet/>
      <dgm:spPr/>
      <dgm:t>
        <a:bodyPr/>
        <a:lstStyle/>
        <a:p>
          <a:endParaRPr lang="en-US"/>
        </a:p>
      </dgm:t>
    </dgm:pt>
    <dgm:pt modelId="{6D34B3A8-79BD-4F29-9DE8-8656B7A40D7A}">
      <dgm:prSet phldrT="[Text]" custT="1"/>
      <dgm:spPr/>
      <dgm:t>
        <a:bodyPr/>
        <a:lstStyle/>
        <a:p>
          <a:r>
            <a:rPr lang="en-US" sz="1800" dirty="0" smtClean="0">
              <a:latin typeface="Arial Narrow" panose="020B0606020202030204" pitchFamily="34" charset="0"/>
            </a:rPr>
            <a:t>Increased GDP per capita/declining birth rate</a:t>
          </a:r>
          <a:endParaRPr lang="en-US" sz="1800" dirty="0">
            <a:latin typeface="Arial Narrow" panose="020B0606020202030204" pitchFamily="34" charset="0"/>
          </a:endParaRPr>
        </a:p>
      </dgm:t>
    </dgm:pt>
    <dgm:pt modelId="{2BA7C788-0408-4A97-BC9F-6A6AA72C28CD}" type="parTrans" cxnId="{5A35141A-400E-438F-8029-11185FC3AB0C}">
      <dgm:prSet/>
      <dgm:spPr/>
      <dgm:t>
        <a:bodyPr/>
        <a:lstStyle/>
        <a:p>
          <a:endParaRPr lang="en-US"/>
        </a:p>
      </dgm:t>
    </dgm:pt>
    <dgm:pt modelId="{5D1ED95C-5D4C-4553-A562-4E5336C57585}" type="sibTrans" cxnId="{5A35141A-400E-438F-8029-11185FC3AB0C}">
      <dgm:prSet/>
      <dgm:spPr/>
      <dgm:t>
        <a:bodyPr/>
        <a:lstStyle/>
        <a:p>
          <a:endParaRPr lang="en-US"/>
        </a:p>
      </dgm:t>
    </dgm:pt>
    <dgm:pt modelId="{E525E8CF-7EFD-4B84-970A-0EFCC9314D66}">
      <dgm:prSet phldrT="[Text]" custT="1"/>
      <dgm:spPr/>
      <dgm:t>
        <a:bodyPr/>
        <a:lstStyle/>
        <a:p>
          <a:r>
            <a:rPr lang="en-US" sz="1800" dirty="0" smtClean="0">
              <a:latin typeface="Arial Narrow" panose="020B0606020202030204" pitchFamily="34" charset="0"/>
            </a:rPr>
            <a:t>1</a:t>
          </a:r>
          <a:r>
            <a:rPr lang="en-US" sz="1800" baseline="30000" dirty="0" smtClean="0">
              <a:latin typeface="Arial Narrow" panose="020B0606020202030204" pitchFamily="34" charset="0"/>
            </a:rPr>
            <a:t>st</a:t>
          </a:r>
          <a:r>
            <a:rPr lang="en-US" sz="1800" dirty="0" smtClean="0">
              <a:latin typeface="Arial Narrow" panose="020B0606020202030204" pitchFamily="34" charset="0"/>
            </a:rPr>
            <a:t> &amp; 2</a:t>
          </a:r>
          <a:r>
            <a:rPr lang="en-US" sz="1800" baseline="30000" dirty="0" smtClean="0">
              <a:latin typeface="Arial Narrow" panose="020B0606020202030204" pitchFamily="34" charset="0"/>
            </a:rPr>
            <a:t>nd</a:t>
          </a:r>
          <a:r>
            <a:rPr lang="en-US" sz="1800" dirty="0" smtClean="0">
              <a:latin typeface="Arial Narrow" panose="020B0606020202030204" pitchFamily="34" charset="0"/>
            </a:rPr>
            <a:t> dividend</a:t>
          </a:r>
          <a:endParaRPr lang="en-US" sz="1800" dirty="0">
            <a:latin typeface="Arial Narrow" panose="020B0606020202030204" pitchFamily="34" charset="0"/>
          </a:endParaRPr>
        </a:p>
      </dgm:t>
    </dgm:pt>
    <dgm:pt modelId="{C2C12FA7-50A3-43D3-8CE6-5A83F3A07979}" type="parTrans" cxnId="{5F28EEBB-7C7F-46D3-8248-2D65521A9DB5}">
      <dgm:prSet/>
      <dgm:spPr/>
      <dgm:t>
        <a:bodyPr/>
        <a:lstStyle/>
        <a:p>
          <a:endParaRPr lang="en-US"/>
        </a:p>
      </dgm:t>
    </dgm:pt>
    <dgm:pt modelId="{A4E84F34-B9D3-47E2-B3BE-6A5BFFE0E28C}" type="sibTrans" cxnId="{5F28EEBB-7C7F-46D3-8248-2D65521A9DB5}">
      <dgm:prSet/>
      <dgm:spPr/>
      <dgm:t>
        <a:bodyPr/>
        <a:lstStyle/>
        <a:p>
          <a:endParaRPr lang="en-US"/>
        </a:p>
      </dgm:t>
    </dgm:pt>
    <dgm:pt modelId="{96F29908-506B-4BF2-A904-955506A3D0C8}" type="pres">
      <dgm:prSet presAssocID="{83FC9A09-A78C-4679-9C05-C3E914505CF5}" presName="cycleMatrixDiagram" presStyleCnt="0">
        <dgm:presLayoutVars>
          <dgm:chMax val="1"/>
          <dgm:dir/>
          <dgm:animLvl val="lvl"/>
          <dgm:resizeHandles val="exact"/>
        </dgm:presLayoutVars>
      </dgm:prSet>
      <dgm:spPr/>
      <dgm:t>
        <a:bodyPr/>
        <a:lstStyle/>
        <a:p>
          <a:endParaRPr lang="en-US"/>
        </a:p>
      </dgm:t>
    </dgm:pt>
    <dgm:pt modelId="{2FA4B5F4-89E8-46C0-A921-9F8F4A1F69E5}" type="pres">
      <dgm:prSet presAssocID="{83FC9A09-A78C-4679-9C05-C3E914505CF5}" presName="children" presStyleCnt="0"/>
      <dgm:spPr/>
    </dgm:pt>
    <dgm:pt modelId="{B1810607-D7D2-490C-ADF5-ADDF3A4AEF38}" type="pres">
      <dgm:prSet presAssocID="{83FC9A09-A78C-4679-9C05-C3E914505CF5}" presName="child1group" presStyleCnt="0"/>
      <dgm:spPr/>
    </dgm:pt>
    <dgm:pt modelId="{5E3FEF6A-BB82-4E1E-A2BB-11DCE8E6183F}" type="pres">
      <dgm:prSet presAssocID="{83FC9A09-A78C-4679-9C05-C3E914505CF5}" presName="child1" presStyleLbl="bgAcc1" presStyleIdx="0" presStyleCnt="4" custLinFactNeighborX="-5011" custLinFactNeighborY="774"/>
      <dgm:spPr/>
      <dgm:t>
        <a:bodyPr/>
        <a:lstStyle/>
        <a:p>
          <a:endParaRPr lang="en-US"/>
        </a:p>
      </dgm:t>
    </dgm:pt>
    <dgm:pt modelId="{FE995B29-B03A-4594-BB80-59FCF5CE143C}" type="pres">
      <dgm:prSet presAssocID="{83FC9A09-A78C-4679-9C05-C3E914505CF5}" presName="child1Text" presStyleLbl="bgAcc1" presStyleIdx="0" presStyleCnt="4">
        <dgm:presLayoutVars>
          <dgm:bulletEnabled val="1"/>
        </dgm:presLayoutVars>
      </dgm:prSet>
      <dgm:spPr/>
      <dgm:t>
        <a:bodyPr/>
        <a:lstStyle/>
        <a:p>
          <a:endParaRPr lang="en-US"/>
        </a:p>
      </dgm:t>
    </dgm:pt>
    <dgm:pt modelId="{CDF4AE4D-4A09-4992-9929-2ABD9E62C340}" type="pres">
      <dgm:prSet presAssocID="{83FC9A09-A78C-4679-9C05-C3E914505CF5}" presName="child2group" presStyleCnt="0"/>
      <dgm:spPr/>
    </dgm:pt>
    <dgm:pt modelId="{8446C4AF-CF0B-460C-AFF8-31A87E22AA5A}" type="pres">
      <dgm:prSet presAssocID="{83FC9A09-A78C-4679-9C05-C3E914505CF5}" presName="child2" presStyleLbl="bgAcc1" presStyleIdx="1" presStyleCnt="4" custLinFactNeighborX="12527"/>
      <dgm:spPr/>
      <dgm:t>
        <a:bodyPr/>
        <a:lstStyle/>
        <a:p>
          <a:endParaRPr lang="en-US"/>
        </a:p>
      </dgm:t>
    </dgm:pt>
    <dgm:pt modelId="{23CB299C-3E69-4287-8D55-6DC82D2559BB}" type="pres">
      <dgm:prSet presAssocID="{83FC9A09-A78C-4679-9C05-C3E914505CF5}" presName="child2Text" presStyleLbl="bgAcc1" presStyleIdx="1" presStyleCnt="4">
        <dgm:presLayoutVars>
          <dgm:bulletEnabled val="1"/>
        </dgm:presLayoutVars>
      </dgm:prSet>
      <dgm:spPr/>
      <dgm:t>
        <a:bodyPr/>
        <a:lstStyle/>
        <a:p>
          <a:endParaRPr lang="en-US"/>
        </a:p>
      </dgm:t>
    </dgm:pt>
    <dgm:pt modelId="{62889E1C-8850-4BC8-A40A-93B3A2436F48}" type="pres">
      <dgm:prSet presAssocID="{83FC9A09-A78C-4679-9C05-C3E914505CF5}" presName="child3group" presStyleCnt="0"/>
      <dgm:spPr/>
    </dgm:pt>
    <dgm:pt modelId="{91086ED4-2FB5-4813-905C-FDF915C742FD}" type="pres">
      <dgm:prSet presAssocID="{83FC9A09-A78C-4679-9C05-C3E914505CF5}" presName="child3" presStyleLbl="bgAcc1" presStyleIdx="2" presStyleCnt="4" custLinFactNeighborX="9520" custLinFactNeighborY="-3868"/>
      <dgm:spPr/>
      <dgm:t>
        <a:bodyPr/>
        <a:lstStyle/>
        <a:p>
          <a:endParaRPr lang="en-US"/>
        </a:p>
      </dgm:t>
    </dgm:pt>
    <dgm:pt modelId="{1167AB82-B5C8-4202-989F-92786247C49D}" type="pres">
      <dgm:prSet presAssocID="{83FC9A09-A78C-4679-9C05-C3E914505CF5}" presName="child3Text" presStyleLbl="bgAcc1" presStyleIdx="2" presStyleCnt="4">
        <dgm:presLayoutVars>
          <dgm:bulletEnabled val="1"/>
        </dgm:presLayoutVars>
      </dgm:prSet>
      <dgm:spPr/>
      <dgm:t>
        <a:bodyPr/>
        <a:lstStyle/>
        <a:p>
          <a:endParaRPr lang="en-US"/>
        </a:p>
      </dgm:t>
    </dgm:pt>
    <dgm:pt modelId="{D8B28BE4-483E-4BB2-80D9-F891F2153776}" type="pres">
      <dgm:prSet presAssocID="{83FC9A09-A78C-4679-9C05-C3E914505CF5}" presName="child4group" presStyleCnt="0"/>
      <dgm:spPr/>
    </dgm:pt>
    <dgm:pt modelId="{F75AC89A-4044-4D74-9994-BBA2C9E52435}" type="pres">
      <dgm:prSet presAssocID="{83FC9A09-A78C-4679-9C05-C3E914505CF5}" presName="child4" presStyleLbl="bgAcc1" presStyleIdx="3" presStyleCnt="4" custLinFactNeighborX="-5011"/>
      <dgm:spPr/>
      <dgm:t>
        <a:bodyPr/>
        <a:lstStyle/>
        <a:p>
          <a:endParaRPr lang="en-US"/>
        </a:p>
      </dgm:t>
    </dgm:pt>
    <dgm:pt modelId="{31584D05-B890-45D9-8721-F934AD0A448C}" type="pres">
      <dgm:prSet presAssocID="{83FC9A09-A78C-4679-9C05-C3E914505CF5}" presName="child4Text" presStyleLbl="bgAcc1" presStyleIdx="3" presStyleCnt="4">
        <dgm:presLayoutVars>
          <dgm:bulletEnabled val="1"/>
        </dgm:presLayoutVars>
      </dgm:prSet>
      <dgm:spPr/>
      <dgm:t>
        <a:bodyPr/>
        <a:lstStyle/>
        <a:p>
          <a:endParaRPr lang="en-US"/>
        </a:p>
      </dgm:t>
    </dgm:pt>
    <dgm:pt modelId="{A067F895-9DB5-4D54-A631-1183EE158009}" type="pres">
      <dgm:prSet presAssocID="{83FC9A09-A78C-4679-9C05-C3E914505CF5}" presName="childPlaceholder" presStyleCnt="0"/>
      <dgm:spPr/>
    </dgm:pt>
    <dgm:pt modelId="{7A6F18A7-B0CB-4F96-9A36-E2B13833A2D4}" type="pres">
      <dgm:prSet presAssocID="{83FC9A09-A78C-4679-9C05-C3E914505CF5}" presName="circle" presStyleCnt="0"/>
      <dgm:spPr/>
    </dgm:pt>
    <dgm:pt modelId="{A86EA5AA-73BD-427B-B799-889AB3AB174F}" type="pres">
      <dgm:prSet presAssocID="{83FC9A09-A78C-4679-9C05-C3E914505CF5}" presName="quadrant1" presStyleLbl="node1" presStyleIdx="0" presStyleCnt="4">
        <dgm:presLayoutVars>
          <dgm:chMax val="1"/>
          <dgm:bulletEnabled val="1"/>
        </dgm:presLayoutVars>
      </dgm:prSet>
      <dgm:spPr/>
      <dgm:t>
        <a:bodyPr/>
        <a:lstStyle/>
        <a:p>
          <a:endParaRPr lang="en-US"/>
        </a:p>
      </dgm:t>
    </dgm:pt>
    <dgm:pt modelId="{0D82B18D-57CA-428D-A210-E96FCAF801F3}" type="pres">
      <dgm:prSet presAssocID="{83FC9A09-A78C-4679-9C05-C3E914505CF5}" presName="quadrant2" presStyleLbl="node1" presStyleIdx="1" presStyleCnt="4" custScaleX="103520">
        <dgm:presLayoutVars>
          <dgm:chMax val="1"/>
          <dgm:bulletEnabled val="1"/>
        </dgm:presLayoutVars>
      </dgm:prSet>
      <dgm:spPr/>
      <dgm:t>
        <a:bodyPr/>
        <a:lstStyle/>
        <a:p>
          <a:endParaRPr lang="en-US"/>
        </a:p>
      </dgm:t>
    </dgm:pt>
    <dgm:pt modelId="{B6EB6247-6607-4AFC-90F6-717ACB8081D0}" type="pres">
      <dgm:prSet presAssocID="{83FC9A09-A78C-4679-9C05-C3E914505CF5}" presName="quadrant3" presStyleLbl="node1" presStyleIdx="2" presStyleCnt="4">
        <dgm:presLayoutVars>
          <dgm:chMax val="1"/>
          <dgm:bulletEnabled val="1"/>
        </dgm:presLayoutVars>
      </dgm:prSet>
      <dgm:spPr/>
      <dgm:t>
        <a:bodyPr/>
        <a:lstStyle/>
        <a:p>
          <a:endParaRPr lang="en-US"/>
        </a:p>
      </dgm:t>
    </dgm:pt>
    <dgm:pt modelId="{B44E972E-0AB0-46A1-8027-3EC7F6C80C63}" type="pres">
      <dgm:prSet presAssocID="{83FC9A09-A78C-4679-9C05-C3E914505CF5}" presName="quadrant4" presStyleLbl="node1" presStyleIdx="3" presStyleCnt="4">
        <dgm:presLayoutVars>
          <dgm:chMax val="1"/>
          <dgm:bulletEnabled val="1"/>
        </dgm:presLayoutVars>
      </dgm:prSet>
      <dgm:spPr/>
      <dgm:t>
        <a:bodyPr/>
        <a:lstStyle/>
        <a:p>
          <a:endParaRPr lang="en-US"/>
        </a:p>
      </dgm:t>
    </dgm:pt>
    <dgm:pt modelId="{4CDD71FC-054E-474C-A8E7-91C9671ADB7D}" type="pres">
      <dgm:prSet presAssocID="{83FC9A09-A78C-4679-9C05-C3E914505CF5}" presName="quadrantPlaceholder" presStyleCnt="0"/>
      <dgm:spPr/>
    </dgm:pt>
    <dgm:pt modelId="{54956C7C-2B8F-4640-A897-233FFA9F4517}" type="pres">
      <dgm:prSet presAssocID="{83FC9A09-A78C-4679-9C05-C3E914505CF5}" presName="center1" presStyleLbl="fgShp" presStyleIdx="0" presStyleCnt="2"/>
      <dgm:spPr/>
    </dgm:pt>
    <dgm:pt modelId="{ADC06946-134D-42ED-B4AF-C0FA036980A1}" type="pres">
      <dgm:prSet presAssocID="{83FC9A09-A78C-4679-9C05-C3E914505CF5}" presName="center2" presStyleLbl="fgShp" presStyleIdx="1" presStyleCnt="2"/>
      <dgm:spPr/>
    </dgm:pt>
  </dgm:ptLst>
  <dgm:cxnLst>
    <dgm:cxn modelId="{6421B269-53E4-43E9-B4B6-B439EA29EF49}" srcId="{83FC9A09-A78C-4679-9C05-C3E914505CF5}" destId="{DD8865ED-F42D-4613-8C87-B81CA68373B4}" srcOrd="3" destOrd="0" parTransId="{AC8B73D6-2546-46B6-935F-C97E6D4FB1C9}" sibTransId="{BF9E87E4-1D1F-4D8A-9CE5-1EA08A06EAA4}"/>
    <dgm:cxn modelId="{CBB14BDF-E76F-4A20-AF1E-EFBEF6475957}" type="presOf" srcId="{DE9E7FFE-7F59-45D6-8587-25FE28233DDA}" destId="{1167AB82-B5C8-4202-989F-92786247C49D}" srcOrd="1" destOrd="1" presId="urn:microsoft.com/office/officeart/2005/8/layout/cycle4"/>
    <dgm:cxn modelId="{34EB0DFE-F327-45C4-B74A-42B3205F4F99}" type="presOf" srcId="{20467CAB-EB5C-4552-BD98-F2F9CE144CC3}" destId="{31584D05-B890-45D9-8721-F934AD0A448C}" srcOrd="1" destOrd="1" presId="urn:microsoft.com/office/officeart/2005/8/layout/cycle4"/>
    <dgm:cxn modelId="{A5D0CDB3-E959-4E0D-90F5-94B8D8877C53}" type="presOf" srcId="{FC0AA6FE-6CB0-4905-8796-59A40B030D4C}" destId="{B6EB6247-6607-4AFC-90F6-717ACB8081D0}" srcOrd="0" destOrd="0" presId="urn:microsoft.com/office/officeart/2005/8/layout/cycle4"/>
    <dgm:cxn modelId="{CF77AA9F-EE9C-4CE8-B608-C96C0529C052}" type="presOf" srcId="{E525E8CF-7EFD-4B84-970A-0EFCC9314D66}" destId="{91086ED4-2FB5-4813-905C-FDF915C742FD}" srcOrd="0" destOrd="2" presId="urn:microsoft.com/office/officeart/2005/8/layout/cycle4"/>
    <dgm:cxn modelId="{80EF016B-CB0B-44C2-BEB5-100F0F99F77C}" srcId="{5B5C2027-762D-46BC-8443-C312B11BB98A}" destId="{9DAF1FD1-8ADE-40E2-9DEC-EEEFB883D8FD}" srcOrd="0" destOrd="0" parTransId="{763E3D09-DA48-4A5B-940A-0A23243C299A}" sibTransId="{ABE9CD77-A831-429D-80D3-435D3ACF26D5}"/>
    <dgm:cxn modelId="{82B065A6-CB0D-45E7-AFE7-86C150805C20}" type="presOf" srcId="{3A579D80-1A66-4858-8F39-4004293D9DA7}" destId="{FE995B29-B03A-4594-BB80-59FCF5CE143C}" srcOrd="1" destOrd="0" presId="urn:microsoft.com/office/officeart/2005/8/layout/cycle4"/>
    <dgm:cxn modelId="{99A3BEA4-7FB6-4CC7-8C1E-CFF8D6A53686}" type="presOf" srcId="{DE9E7FFE-7F59-45D6-8587-25FE28233DDA}" destId="{91086ED4-2FB5-4813-905C-FDF915C742FD}" srcOrd="0" destOrd="1" presId="urn:microsoft.com/office/officeart/2005/8/layout/cycle4"/>
    <dgm:cxn modelId="{95C44D3B-611B-46A8-91A0-30D9458E8CEB}" srcId="{DD8865ED-F42D-4613-8C87-B81CA68373B4}" destId="{20467CAB-EB5C-4552-BD98-F2F9CE144CC3}" srcOrd="1" destOrd="0" parTransId="{A1CE49C9-AF1C-406F-B653-46181E885DCC}" sibTransId="{42DE7456-B868-4BC1-AF57-6BBA02E1BDE9}"/>
    <dgm:cxn modelId="{254704D7-DC62-4EA4-AB13-007BF0680564}" type="presOf" srcId="{4FFE520A-AD46-4DB4-AFA9-33AA9D97B248}" destId="{5E3FEF6A-BB82-4E1E-A2BB-11DCE8E6183F}" srcOrd="0" destOrd="1" presId="urn:microsoft.com/office/officeart/2005/8/layout/cycle4"/>
    <dgm:cxn modelId="{03A21FE9-A3CD-4A6B-97A3-76BDCD2885F2}" srcId="{83FC9A09-A78C-4679-9C05-C3E914505CF5}" destId="{33ACDFAC-58A6-40F2-840D-D74AC9329D96}" srcOrd="0" destOrd="0" parTransId="{D4D7C80E-2ED7-40E1-9C8C-CCB11E3C72CD}" sibTransId="{F18BA255-9329-4E7A-B75D-8FE4CBA05B72}"/>
    <dgm:cxn modelId="{38C9D280-5493-4835-8D6B-BC22B90F0F7F}" type="presOf" srcId="{20467CAB-EB5C-4552-BD98-F2F9CE144CC3}" destId="{F75AC89A-4044-4D74-9994-BBA2C9E52435}" srcOrd="0" destOrd="1" presId="urn:microsoft.com/office/officeart/2005/8/layout/cycle4"/>
    <dgm:cxn modelId="{B358CCD0-0551-4936-9B7B-1E635801C5F3}" type="presOf" srcId="{6D34B3A8-79BD-4F29-9DE8-8656B7A40D7A}" destId="{23CB299C-3E69-4287-8D55-6DC82D2559BB}" srcOrd="1" destOrd="1" presId="urn:microsoft.com/office/officeart/2005/8/layout/cycle4"/>
    <dgm:cxn modelId="{EF1749F4-F99D-4CBC-8EFE-603EB4F196E3}" type="presOf" srcId="{9DAF1FD1-8ADE-40E2-9DEC-EEEFB883D8FD}" destId="{8446C4AF-CF0B-460C-AFF8-31A87E22AA5A}" srcOrd="0" destOrd="0" presId="urn:microsoft.com/office/officeart/2005/8/layout/cycle4"/>
    <dgm:cxn modelId="{5F41C248-68C6-4C6C-B10B-78304429033E}" type="presOf" srcId="{27078AD7-0D7D-41D3-B27A-AE9A4DE8BDED}" destId="{31584D05-B890-45D9-8721-F934AD0A448C}" srcOrd="1" destOrd="0" presId="urn:microsoft.com/office/officeart/2005/8/layout/cycle4"/>
    <dgm:cxn modelId="{EA14DA6A-F4D0-4B5B-952C-E837519AD429}" type="presOf" srcId="{3A579D80-1A66-4858-8F39-4004293D9DA7}" destId="{5E3FEF6A-BB82-4E1E-A2BB-11DCE8E6183F}" srcOrd="0" destOrd="0" presId="urn:microsoft.com/office/officeart/2005/8/layout/cycle4"/>
    <dgm:cxn modelId="{F091E2AF-D763-4996-888E-B530D387197E}" type="presOf" srcId="{4FFE520A-AD46-4DB4-AFA9-33AA9D97B248}" destId="{FE995B29-B03A-4594-BB80-59FCF5CE143C}" srcOrd="1" destOrd="1" presId="urn:microsoft.com/office/officeart/2005/8/layout/cycle4"/>
    <dgm:cxn modelId="{DCBD3B03-857B-4535-91B0-19A4CC0D7992}" srcId="{FC0AA6FE-6CB0-4905-8796-59A40B030D4C}" destId="{9AA6DB9D-8CAF-42B9-A60C-0AE27CB71CC9}" srcOrd="0" destOrd="0" parTransId="{C633280B-C9D2-4AA7-8844-0FB741EE26A5}" sibTransId="{2815C4B9-A6C0-4EF7-B1CB-A3EE819CB8A6}"/>
    <dgm:cxn modelId="{2745C972-6CC9-40DD-B251-1DF4920693C2}" type="presOf" srcId="{9DAF1FD1-8ADE-40E2-9DEC-EEEFB883D8FD}" destId="{23CB299C-3E69-4287-8D55-6DC82D2559BB}" srcOrd="1" destOrd="0" presId="urn:microsoft.com/office/officeart/2005/8/layout/cycle4"/>
    <dgm:cxn modelId="{E6A68435-65F1-467B-8A2B-2F1214E51698}" srcId="{33ACDFAC-58A6-40F2-840D-D74AC9329D96}" destId="{3A579D80-1A66-4858-8F39-4004293D9DA7}" srcOrd="0" destOrd="0" parTransId="{A648AEF8-F193-4B03-B89E-713EE13FF19A}" sibTransId="{9EC33CD3-5E5D-478A-93BF-3DD72D7E2FDB}"/>
    <dgm:cxn modelId="{C916199C-81B4-4B6C-AA5F-4FFF9740D745}" srcId="{83FC9A09-A78C-4679-9C05-C3E914505CF5}" destId="{FC0AA6FE-6CB0-4905-8796-59A40B030D4C}" srcOrd="2" destOrd="0" parTransId="{F9397BE1-806B-4EEB-875A-9AF459BDB374}" sibTransId="{20528828-48AD-4686-8BCC-F0239B42B1CC}"/>
    <dgm:cxn modelId="{D2E9B27C-87EB-4CD0-BE7A-4065F4AA00CB}" type="presOf" srcId="{9AA6DB9D-8CAF-42B9-A60C-0AE27CB71CC9}" destId="{1167AB82-B5C8-4202-989F-92786247C49D}" srcOrd="1" destOrd="0" presId="urn:microsoft.com/office/officeart/2005/8/layout/cycle4"/>
    <dgm:cxn modelId="{41699DF0-86D4-459C-A99A-282A5D4BC6BB}" srcId="{DD8865ED-F42D-4613-8C87-B81CA68373B4}" destId="{27078AD7-0D7D-41D3-B27A-AE9A4DE8BDED}" srcOrd="0" destOrd="0" parTransId="{24E3B862-28F8-405B-9B21-EF97EEDB3AC4}" sibTransId="{8CAF97B1-A9FC-4B7D-B69A-C391193F7EAF}"/>
    <dgm:cxn modelId="{5F28EEBB-7C7F-46D3-8248-2D65521A9DB5}" srcId="{FC0AA6FE-6CB0-4905-8796-59A40B030D4C}" destId="{E525E8CF-7EFD-4B84-970A-0EFCC9314D66}" srcOrd="2" destOrd="0" parTransId="{C2C12FA7-50A3-43D3-8CE6-5A83F3A07979}" sibTransId="{A4E84F34-B9D3-47E2-B3BE-6A5BFFE0E28C}"/>
    <dgm:cxn modelId="{18956D43-787D-4F09-B7DD-7D66E06EB9D5}" type="presOf" srcId="{6D34B3A8-79BD-4F29-9DE8-8656B7A40D7A}" destId="{8446C4AF-CF0B-460C-AFF8-31A87E22AA5A}" srcOrd="0" destOrd="1" presId="urn:microsoft.com/office/officeart/2005/8/layout/cycle4"/>
    <dgm:cxn modelId="{5C51C941-83DF-4E85-B1E8-9100BAB339CC}" type="presOf" srcId="{9AA6DB9D-8CAF-42B9-A60C-0AE27CB71CC9}" destId="{91086ED4-2FB5-4813-905C-FDF915C742FD}" srcOrd="0" destOrd="0" presId="urn:microsoft.com/office/officeart/2005/8/layout/cycle4"/>
    <dgm:cxn modelId="{2D3F075A-A66E-4270-89D2-EDC99A9E2163}" type="presOf" srcId="{33ACDFAC-58A6-40F2-840D-D74AC9329D96}" destId="{A86EA5AA-73BD-427B-B799-889AB3AB174F}" srcOrd="0" destOrd="0" presId="urn:microsoft.com/office/officeart/2005/8/layout/cycle4"/>
    <dgm:cxn modelId="{D9795CA8-ED21-4EE3-B979-B3168F2170DA}" type="presOf" srcId="{27078AD7-0D7D-41D3-B27A-AE9A4DE8BDED}" destId="{F75AC89A-4044-4D74-9994-BBA2C9E52435}" srcOrd="0" destOrd="0" presId="urn:microsoft.com/office/officeart/2005/8/layout/cycle4"/>
    <dgm:cxn modelId="{E8853FD2-F979-4949-81AC-8E936B1BA6A8}" type="presOf" srcId="{E525E8CF-7EFD-4B84-970A-0EFCC9314D66}" destId="{1167AB82-B5C8-4202-989F-92786247C49D}" srcOrd="1" destOrd="2" presId="urn:microsoft.com/office/officeart/2005/8/layout/cycle4"/>
    <dgm:cxn modelId="{542BFC2B-C311-4C46-A24D-26EDC1BB99B6}" srcId="{33ACDFAC-58A6-40F2-840D-D74AC9329D96}" destId="{4FFE520A-AD46-4DB4-AFA9-33AA9D97B248}" srcOrd="1" destOrd="0" parTransId="{5DC8C9A9-1ADC-4621-A8B1-D744130CDA8E}" sibTransId="{276D89DA-BD2D-4247-805B-2E73E1E46980}"/>
    <dgm:cxn modelId="{56572972-6B21-4845-9A2D-39C65EAAD663}" type="presOf" srcId="{5B5C2027-762D-46BC-8443-C312B11BB98A}" destId="{0D82B18D-57CA-428D-A210-E96FCAF801F3}" srcOrd="0" destOrd="0" presId="urn:microsoft.com/office/officeart/2005/8/layout/cycle4"/>
    <dgm:cxn modelId="{5A35141A-400E-438F-8029-11185FC3AB0C}" srcId="{5B5C2027-762D-46BC-8443-C312B11BB98A}" destId="{6D34B3A8-79BD-4F29-9DE8-8656B7A40D7A}" srcOrd="1" destOrd="0" parTransId="{2BA7C788-0408-4A97-BC9F-6A6AA72C28CD}" sibTransId="{5D1ED95C-5D4C-4553-A562-4E5336C57585}"/>
    <dgm:cxn modelId="{0D3A697B-2700-4067-8C07-8B3DB55A34E5}" type="presOf" srcId="{DD8865ED-F42D-4613-8C87-B81CA68373B4}" destId="{B44E972E-0AB0-46A1-8027-3EC7F6C80C63}" srcOrd="0" destOrd="0" presId="urn:microsoft.com/office/officeart/2005/8/layout/cycle4"/>
    <dgm:cxn modelId="{F891B096-41F5-41FF-B20B-11B7B7488231}" srcId="{83FC9A09-A78C-4679-9C05-C3E914505CF5}" destId="{5B5C2027-762D-46BC-8443-C312B11BB98A}" srcOrd="1" destOrd="0" parTransId="{CBCACD76-9A76-456F-9DC4-486F4D475AF3}" sibTransId="{3ABB6300-D58B-46FE-ABE5-C94C0EB3E10F}"/>
    <dgm:cxn modelId="{74F905F5-7274-466C-9DC0-80C67FEED808}" srcId="{FC0AA6FE-6CB0-4905-8796-59A40B030D4C}" destId="{DE9E7FFE-7F59-45D6-8587-25FE28233DDA}" srcOrd="1" destOrd="0" parTransId="{E5D6EB8C-5028-4CCA-B272-A0E8B5C87C14}" sibTransId="{0F61F42D-78E9-4768-BA88-73AC0B61EC41}"/>
    <dgm:cxn modelId="{85037FD4-6F85-4544-A91D-E0AC7910ACD5}" type="presOf" srcId="{83FC9A09-A78C-4679-9C05-C3E914505CF5}" destId="{96F29908-506B-4BF2-A904-955506A3D0C8}" srcOrd="0" destOrd="0" presId="urn:microsoft.com/office/officeart/2005/8/layout/cycle4"/>
    <dgm:cxn modelId="{E14A13D3-EBCC-485A-BB6C-4656E8F9FE70}" type="presParOf" srcId="{96F29908-506B-4BF2-A904-955506A3D0C8}" destId="{2FA4B5F4-89E8-46C0-A921-9F8F4A1F69E5}" srcOrd="0" destOrd="0" presId="urn:microsoft.com/office/officeart/2005/8/layout/cycle4"/>
    <dgm:cxn modelId="{951DDDF6-925C-4496-8214-A484819D7499}" type="presParOf" srcId="{2FA4B5F4-89E8-46C0-A921-9F8F4A1F69E5}" destId="{B1810607-D7D2-490C-ADF5-ADDF3A4AEF38}" srcOrd="0" destOrd="0" presId="urn:microsoft.com/office/officeart/2005/8/layout/cycle4"/>
    <dgm:cxn modelId="{A447E986-0193-497B-B1F5-CE25D17419C0}" type="presParOf" srcId="{B1810607-D7D2-490C-ADF5-ADDF3A4AEF38}" destId="{5E3FEF6A-BB82-4E1E-A2BB-11DCE8E6183F}" srcOrd="0" destOrd="0" presId="urn:microsoft.com/office/officeart/2005/8/layout/cycle4"/>
    <dgm:cxn modelId="{EE45F8C0-DE7C-4417-91B4-C6B4F5A22CB5}" type="presParOf" srcId="{B1810607-D7D2-490C-ADF5-ADDF3A4AEF38}" destId="{FE995B29-B03A-4594-BB80-59FCF5CE143C}" srcOrd="1" destOrd="0" presId="urn:microsoft.com/office/officeart/2005/8/layout/cycle4"/>
    <dgm:cxn modelId="{A9977496-A4BA-41CC-AE8C-CF0E4CDA186F}" type="presParOf" srcId="{2FA4B5F4-89E8-46C0-A921-9F8F4A1F69E5}" destId="{CDF4AE4D-4A09-4992-9929-2ABD9E62C340}" srcOrd="1" destOrd="0" presId="urn:microsoft.com/office/officeart/2005/8/layout/cycle4"/>
    <dgm:cxn modelId="{C4BD4D19-FC04-46B1-95EB-E02E5842CFF9}" type="presParOf" srcId="{CDF4AE4D-4A09-4992-9929-2ABD9E62C340}" destId="{8446C4AF-CF0B-460C-AFF8-31A87E22AA5A}" srcOrd="0" destOrd="0" presId="urn:microsoft.com/office/officeart/2005/8/layout/cycle4"/>
    <dgm:cxn modelId="{2228003D-0F14-4673-9E58-1CF699AA194D}" type="presParOf" srcId="{CDF4AE4D-4A09-4992-9929-2ABD9E62C340}" destId="{23CB299C-3E69-4287-8D55-6DC82D2559BB}" srcOrd="1" destOrd="0" presId="urn:microsoft.com/office/officeart/2005/8/layout/cycle4"/>
    <dgm:cxn modelId="{4B4C707F-0A66-4532-94ED-3B74B293B6A2}" type="presParOf" srcId="{2FA4B5F4-89E8-46C0-A921-9F8F4A1F69E5}" destId="{62889E1C-8850-4BC8-A40A-93B3A2436F48}" srcOrd="2" destOrd="0" presId="urn:microsoft.com/office/officeart/2005/8/layout/cycle4"/>
    <dgm:cxn modelId="{08D0E1D2-A788-4DB9-8A0B-E79205B26CDA}" type="presParOf" srcId="{62889E1C-8850-4BC8-A40A-93B3A2436F48}" destId="{91086ED4-2FB5-4813-905C-FDF915C742FD}" srcOrd="0" destOrd="0" presId="urn:microsoft.com/office/officeart/2005/8/layout/cycle4"/>
    <dgm:cxn modelId="{6F7E296C-66A8-4AFD-8132-530B7E999BDA}" type="presParOf" srcId="{62889E1C-8850-4BC8-A40A-93B3A2436F48}" destId="{1167AB82-B5C8-4202-989F-92786247C49D}" srcOrd="1" destOrd="0" presId="urn:microsoft.com/office/officeart/2005/8/layout/cycle4"/>
    <dgm:cxn modelId="{18814660-0CB9-451D-9FDA-66A40D8D64D2}" type="presParOf" srcId="{2FA4B5F4-89E8-46C0-A921-9F8F4A1F69E5}" destId="{D8B28BE4-483E-4BB2-80D9-F891F2153776}" srcOrd="3" destOrd="0" presId="urn:microsoft.com/office/officeart/2005/8/layout/cycle4"/>
    <dgm:cxn modelId="{D5EE2AA4-B96B-4FE7-8AF4-C94EA86B3217}" type="presParOf" srcId="{D8B28BE4-483E-4BB2-80D9-F891F2153776}" destId="{F75AC89A-4044-4D74-9994-BBA2C9E52435}" srcOrd="0" destOrd="0" presId="urn:microsoft.com/office/officeart/2005/8/layout/cycle4"/>
    <dgm:cxn modelId="{149D4AE2-9EB7-4768-94B3-EAD6D2C4123E}" type="presParOf" srcId="{D8B28BE4-483E-4BB2-80D9-F891F2153776}" destId="{31584D05-B890-45D9-8721-F934AD0A448C}" srcOrd="1" destOrd="0" presId="urn:microsoft.com/office/officeart/2005/8/layout/cycle4"/>
    <dgm:cxn modelId="{57E74D6B-A5DC-47BE-8A0C-EF20C8349171}" type="presParOf" srcId="{2FA4B5F4-89E8-46C0-A921-9F8F4A1F69E5}" destId="{A067F895-9DB5-4D54-A631-1183EE158009}" srcOrd="4" destOrd="0" presId="urn:microsoft.com/office/officeart/2005/8/layout/cycle4"/>
    <dgm:cxn modelId="{90C0137A-BD08-45AA-9D99-BFD56B3B399D}" type="presParOf" srcId="{96F29908-506B-4BF2-A904-955506A3D0C8}" destId="{7A6F18A7-B0CB-4F96-9A36-E2B13833A2D4}" srcOrd="1" destOrd="0" presId="urn:microsoft.com/office/officeart/2005/8/layout/cycle4"/>
    <dgm:cxn modelId="{7C105AFC-3BF0-4B6C-AAD6-CAF9C8D9EC06}" type="presParOf" srcId="{7A6F18A7-B0CB-4F96-9A36-E2B13833A2D4}" destId="{A86EA5AA-73BD-427B-B799-889AB3AB174F}" srcOrd="0" destOrd="0" presId="urn:microsoft.com/office/officeart/2005/8/layout/cycle4"/>
    <dgm:cxn modelId="{01EBE51C-0089-4AEF-90B7-2BABA98C7BB6}" type="presParOf" srcId="{7A6F18A7-B0CB-4F96-9A36-E2B13833A2D4}" destId="{0D82B18D-57CA-428D-A210-E96FCAF801F3}" srcOrd="1" destOrd="0" presId="urn:microsoft.com/office/officeart/2005/8/layout/cycle4"/>
    <dgm:cxn modelId="{AE684D14-FD52-4219-8811-58F6593CD7CA}" type="presParOf" srcId="{7A6F18A7-B0CB-4F96-9A36-E2B13833A2D4}" destId="{B6EB6247-6607-4AFC-90F6-717ACB8081D0}" srcOrd="2" destOrd="0" presId="urn:microsoft.com/office/officeart/2005/8/layout/cycle4"/>
    <dgm:cxn modelId="{EBFC8697-77B7-491E-AC6F-05BF6F847171}" type="presParOf" srcId="{7A6F18A7-B0CB-4F96-9A36-E2B13833A2D4}" destId="{B44E972E-0AB0-46A1-8027-3EC7F6C80C63}" srcOrd="3" destOrd="0" presId="urn:microsoft.com/office/officeart/2005/8/layout/cycle4"/>
    <dgm:cxn modelId="{5AD7F129-6274-40A1-9B69-CDC7E036C280}" type="presParOf" srcId="{7A6F18A7-B0CB-4F96-9A36-E2B13833A2D4}" destId="{4CDD71FC-054E-474C-A8E7-91C9671ADB7D}" srcOrd="4" destOrd="0" presId="urn:microsoft.com/office/officeart/2005/8/layout/cycle4"/>
    <dgm:cxn modelId="{C3C2D35C-0A64-45D5-9C14-7496B6556585}" type="presParOf" srcId="{96F29908-506B-4BF2-A904-955506A3D0C8}" destId="{54956C7C-2B8F-4640-A897-233FFA9F4517}" srcOrd="2" destOrd="0" presId="urn:microsoft.com/office/officeart/2005/8/layout/cycle4"/>
    <dgm:cxn modelId="{F4118566-4FE0-44A4-B2CF-1656D20EC222}" type="presParOf" srcId="{96F29908-506B-4BF2-A904-955506A3D0C8}" destId="{ADC06946-134D-42ED-B4AF-C0FA036980A1}"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F5BD508-CD7A-485A-B283-8B4C3826C003}" type="datetimeFigureOut">
              <a:rPr lang="en-ZA" smtClean="0"/>
              <a:t>2019-06-20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167355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F5BD508-CD7A-485A-B283-8B4C3826C003}" type="datetimeFigureOut">
              <a:rPr lang="en-ZA" smtClean="0"/>
              <a:t>2019-06-20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4194532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F5BD508-CD7A-485A-B283-8B4C3826C003}" type="datetimeFigureOut">
              <a:rPr lang="en-ZA" smtClean="0"/>
              <a:t>2019-06-20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264687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77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2891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3760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5502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0080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7539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2823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328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F5BD508-CD7A-485A-B283-8B4C3826C003}" type="datetimeFigureOut">
              <a:rPr lang="en-ZA" smtClean="0"/>
              <a:t>2019-06-20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2246046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786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6198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477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5BD508-CD7A-485A-B283-8B4C3826C003}" type="datetimeFigureOut">
              <a:rPr lang="en-ZA" smtClean="0"/>
              <a:t>2019-06-20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788775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4F5BD508-CD7A-485A-B283-8B4C3826C003}" type="datetimeFigureOut">
              <a:rPr lang="en-ZA" smtClean="0"/>
              <a:t>2019-06-20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342911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F5BD508-CD7A-485A-B283-8B4C3826C003}" type="datetimeFigureOut">
              <a:rPr lang="en-ZA" smtClean="0"/>
              <a:t>2019-06-20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225675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F5BD508-CD7A-485A-B283-8B4C3826C003}" type="datetimeFigureOut">
              <a:rPr lang="en-ZA" smtClean="0"/>
              <a:t>2019-06-20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15171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BD508-CD7A-485A-B283-8B4C3826C003}" type="datetimeFigureOut">
              <a:rPr lang="en-ZA" smtClean="0"/>
              <a:t>2019-06-20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200990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5BD508-CD7A-485A-B283-8B4C3826C003}" type="datetimeFigureOut">
              <a:rPr lang="en-ZA" smtClean="0"/>
              <a:t>2019-06-20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60820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5BD508-CD7A-485A-B283-8B4C3826C003}" type="datetimeFigureOut">
              <a:rPr lang="en-ZA" smtClean="0"/>
              <a:t>2019-06-20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EF85E7C-D378-440B-8557-423C54D82E12}" type="slidenum">
              <a:rPr lang="en-ZA" smtClean="0"/>
              <a:t>‹#›</a:t>
            </a:fld>
            <a:endParaRPr lang="en-ZA"/>
          </a:p>
        </p:txBody>
      </p:sp>
    </p:spTree>
    <p:extLst>
      <p:ext uri="{BB962C8B-B14F-4D97-AF65-F5344CB8AC3E}">
        <p14:creationId xmlns:p14="http://schemas.microsoft.com/office/powerpoint/2010/main" val="2565591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BD508-CD7A-485A-B283-8B4C3826C003}" type="datetimeFigureOut">
              <a:rPr lang="en-ZA" smtClean="0"/>
              <a:t>2019-06-20</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85E7C-D378-440B-8557-423C54D82E12}" type="slidenum">
              <a:rPr lang="en-ZA" smtClean="0"/>
              <a:t>‹#›</a:t>
            </a:fld>
            <a:endParaRPr lang="en-ZA"/>
          </a:p>
        </p:txBody>
      </p:sp>
    </p:spTree>
    <p:extLst>
      <p:ext uri="{BB962C8B-B14F-4D97-AF65-F5344CB8AC3E}">
        <p14:creationId xmlns:p14="http://schemas.microsoft.com/office/powerpoint/2010/main" val="3284270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47623-D802-4629-BB2D-F657A8ED9421}" type="datetimeFigureOut">
              <a:rPr lang="en-US" smtClean="0">
                <a:solidFill>
                  <a:prstClr val="black">
                    <a:tint val="75000"/>
                  </a:prstClr>
                </a:solidFill>
              </a:rPr>
              <a:pPr/>
              <a:t>6/20/2019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5D30E-62AB-4831-85F5-94E7A788EC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2129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za/url?sa=i&amp;rct=j&amp;q=&amp;esrc=s&amp;source=images&amp;cd=&amp;cad=rja&amp;uact=8&amp;ved=0ahUKEwjn_LCl5dTPAhVH0xQKHS2VCgMQjRwIBw&amp;url=http://www.meted.ucar.edu/avn_int/qms/navmenu.php?tab=2&amp;page=8.1.0&amp;type=text&amp;psig=AFQjCNHQMEAt5Au69eMpSKvKkT9C5fCrqw&amp;ust=1476345369814516" TargetMode="Externa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hyperlink" Target="http://www.hsrc.ac.za/"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136" y="325530"/>
            <a:ext cx="11168743" cy="967694"/>
          </a:xfrm>
        </p:spPr>
        <p:txBody>
          <a:bodyPr>
            <a:normAutofit/>
          </a:bodyPr>
          <a:lstStyle/>
          <a:p>
            <a:r>
              <a:rPr lang="en-ZA" sz="4000" dirty="0" smtClean="0">
                <a:solidFill>
                  <a:srgbClr val="0070C0"/>
                </a:solidFill>
                <a:latin typeface="Arial Narrow" panose="020B0606020202030204" pitchFamily="34" charset="0"/>
              </a:rPr>
              <a:t>Africa’s Youth Dividend; Fact or Farce</a:t>
            </a:r>
            <a:endParaRPr lang="en-ZA" sz="4000" dirty="0">
              <a:solidFill>
                <a:srgbClr val="0070C0"/>
              </a:solidFill>
              <a:latin typeface="Arial Narrow" panose="020B0606020202030204" pitchFamily="34" charset="0"/>
            </a:endParaRPr>
          </a:p>
        </p:txBody>
      </p:sp>
      <p:sp>
        <p:nvSpPr>
          <p:cNvPr id="3" name="Subtitle 2"/>
          <p:cNvSpPr>
            <a:spLocks noGrp="1"/>
          </p:cNvSpPr>
          <p:nvPr>
            <p:ph type="subTitle" idx="1"/>
          </p:nvPr>
        </p:nvSpPr>
        <p:spPr>
          <a:xfrm>
            <a:off x="1456507" y="2847703"/>
            <a:ext cx="9144000" cy="3043646"/>
          </a:xfrm>
        </p:spPr>
        <p:txBody>
          <a:bodyPr>
            <a:noAutofit/>
          </a:bodyPr>
          <a:lstStyle/>
          <a:p>
            <a:r>
              <a:rPr lang="en-ZA" sz="3600" dirty="0" smtClean="0">
                <a:latin typeface="Arial Narrow" panose="020B0606020202030204" pitchFamily="34" charset="0"/>
              </a:rPr>
              <a:t>20 March 2019 </a:t>
            </a:r>
          </a:p>
          <a:p>
            <a:r>
              <a:rPr lang="en-US" sz="3600" dirty="0">
                <a:latin typeface="Arial Narrow" panose="020B0606020202030204" pitchFamily="34" charset="0"/>
              </a:rPr>
              <a:t>Conference of African Diplomatic Academies, Universities and Research Institutes in Pretoria </a:t>
            </a:r>
            <a:endParaRPr lang="en-ZA" sz="3600" dirty="0">
              <a:latin typeface="Arial Narrow" panose="020B0606020202030204" pitchFamily="34" charset="0"/>
            </a:endParaRPr>
          </a:p>
          <a:p>
            <a:r>
              <a:rPr lang="en-ZA" sz="3600" dirty="0" smtClean="0">
                <a:latin typeface="Arial Narrow" panose="020B0606020202030204" pitchFamily="34" charset="0"/>
              </a:rPr>
              <a:t>DIRCO Pretoria </a:t>
            </a:r>
          </a:p>
          <a:p>
            <a:r>
              <a:rPr lang="en-ZA" sz="3600" dirty="0" smtClean="0">
                <a:latin typeface="Arial Narrow" panose="020B0606020202030204" pitchFamily="34" charset="0"/>
              </a:rPr>
              <a:t>South Africa</a:t>
            </a:r>
            <a:endParaRPr lang="en-ZA" sz="3600" dirty="0">
              <a:latin typeface="Arial Narrow" panose="020B0606020202030204" pitchFamily="34" charset="0"/>
            </a:endParaRPr>
          </a:p>
        </p:txBody>
      </p:sp>
    </p:spTree>
    <p:extLst>
      <p:ext uri="{BB962C8B-B14F-4D97-AF65-F5344CB8AC3E}">
        <p14:creationId xmlns:p14="http://schemas.microsoft.com/office/powerpoint/2010/main" val="795116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3778"/>
          </a:xfrm>
        </p:spPr>
        <p:txBody>
          <a:bodyPr>
            <a:normAutofit/>
          </a:bodyPr>
          <a:lstStyle/>
          <a:p>
            <a:r>
              <a:rPr lang="en-US" sz="3200" dirty="0" smtClean="0">
                <a:solidFill>
                  <a:srgbClr val="0070C0"/>
                </a:solidFill>
                <a:latin typeface="Arial Narrow" panose="020B0606020202030204" pitchFamily="34" charset="0"/>
              </a:rPr>
              <a:t>Conclusion – more questions than answers</a:t>
            </a:r>
            <a:endParaRPr lang="en-ZA" sz="3200" dirty="0">
              <a:solidFill>
                <a:srgbClr val="0070C0"/>
              </a:solidFill>
              <a:latin typeface="Arial Narrow" panose="020B0606020202030204" pitchFamily="34" charset="0"/>
            </a:endParaRPr>
          </a:p>
        </p:txBody>
      </p:sp>
      <p:sp>
        <p:nvSpPr>
          <p:cNvPr id="3" name="Content Placeholder 2"/>
          <p:cNvSpPr>
            <a:spLocks noGrp="1"/>
          </p:cNvSpPr>
          <p:nvPr>
            <p:ph idx="1"/>
          </p:nvPr>
        </p:nvSpPr>
        <p:spPr>
          <a:xfrm>
            <a:off x="838200" y="1515291"/>
            <a:ext cx="10515600" cy="4661672"/>
          </a:xfrm>
        </p:spPr>
        <p:txBody>
          <a:bodyPr/>
          <a:lstStyle/>
          <a:p>
            <a:r>
              <a:rPr lang="en-US" dirty="0" smtClean="0"/>
              <a:t>A paradigm shift needed in our perspective to addressing the youth bulge challenge</a:t>
            </a:r>
          </a:p>
          <a:p>
            <a:endParaRPr lang="en-US" dirty="0"/>
          </a:p>
          <a:p>
            <a:r>
              <a:rPr lang="en-US" dirty="0" smtClean="0"/>
              <a:t>4IR has already began, highly disruptive – loads of retrenchments foreseen due to rapid technological progress</a:t>
            </a:r>
          </a:p>
          <a:p>
            <a:endParaRPr lang="en-US" dirty="0"/>
          </a:p>
          <a:p>
            <a:r>
              <a:rPr lang="en-US" dirty="0" smtClean="0"/>
              <a:t>We haven’t yet solved our present labour challenges how much more the “future of work”, what are the implications for our youth?</a:t>
            </a:r>
            <a:endParaRPr lang="en-ZA" dirty="0"/>
          </a:p>
        </p:txBody>
      </p:sp>
    </p:spTree>
    <p:extLst>
      <p:ext uri="{BB962C8B-B14F-4D97-AF65-F5344CB8AC3E}">
        <p14:creationId xmlns:p14="http://schemas.microsoft.com/office/powerpoint/2010/main" val="2674856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762000"/>
          </a:xfrm>
        </p:spPr>
        <p:txBody>
          <a:bodyPr>
            <a:normAutofit/>
          </a:bodyPr>
          <a:lstStyle/>
          <a:p>
            <a:r>
              <a:rPr lang="en-US" sz="3200" dirty="0" smtClean="0">
                <a:solidFill>
                  <a:schemeClr val="tx2"/>
                </a:solidFill>
                <a:latin typeface="Arial Narrow" pitchFamily="34" charset="0"/>
              </a:rPr>
              <a:t>What is the way forward? </a:t>
            </a:r>
            <a:r>
              <a:rPr lang="en-US" sz="3200" dirty="0">
                <a:solidFill>
                  <a:schemeClr val="tx2"/>
                </a:solidFill>
                <a:latin typeface="Arial Narrow" pitchFamily="34" charset="0"/>
              </a:rPr>
              <a:t>Lets discuss</a:t>
            </a:r>
          </a:p>
        </p:txBody>
      </p:sp>
      <p:pic>
        <p:nvPicPr>
          <p:cNvPr id="3" name="Picture 2" descr="Image result for cartoon images of group discussion">
            <a:hlinkClick r:id="rId2" tgtFrame="&quot;_blank&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524000"/>
            <a:ext cx="6477000" cy="4572000"/>
          </a:xfrm>
          <a:prstGeom prst="rect">
            <a:avLst/>
          </a:prstGeom>
          <a:noFill/>
          <a:ln>
            <a:noFill/>
          </a:ln>
        </p:spPr>
      </p:pic>
    </p:spTree>
    <p:extLst>
      <p:ext uri="{BB962C8B-B14F-4D97-AF65-F5344CB8AC3E}">
        <p14:creationId xmlns:p14="http://schemas.microsoft.com/office/powerpoint/2010/main" val="1270236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09800"/>
            <a:ext cx="8229600" cy="2971800"/>
          </a:xfrm>
        </p:spPr>
        <p:txBody>
          <a:bodyPr>
            <a:normAutofit fontScale="90000"/>
          </a:bodyPr>
          <a:lstStyle/>
          <a:p>
            <a:r>
              <a:rPr lang="en-US" u="sng" dirty="0" smtClean="0">
                <a:latin typeface="Arial Narrow" pitchFamily="34" charset="0"/>
              </a:rPr>
              <a:t>Thank You</a:t>
            </a:r>
            <a:br>
              <a:rPr lang="en-US" u="sng" dirty="0" smtClean="0">
                <a:latin typeface="Arial Narrow" pitchFamily="34" charset="0"/>
              </a:rPr>
            </a:br>
            <a:r>
              <a:rPr lang="en-US" u="sng" dirty="0" smtClean="0">
                <a:latin typeface="Arial Narrow" pitchFamily="34" charset="0"/>
              </a:rPr>
              <a:t/>
            </a:r>
            <a:br>
              <a:rPr lang="en-US" u="sng" dirty="0" smtClean="0">
                <a:latin typeface="Arial Narrow" pitchFamily="34" charset="0"/>
              </a:rPr>
            </a:br>
            <a:r>
              <a:rPr lang="en-US" sz="3600" dirty="0">
                <a:latin typeface="Arial Narrow" pitchFamily="34" charset="0"/>
              </a:rPr>
              <a:t>Dr Emmanuel Sekyere</a:t>
            </a:r>
            <a:br>
              <a:rPr lang="en-US" sz="3600" dirty="0">
                <a:latin typeface="Arial Narrow" pitchFamily="34" charset="0"/>
              </a:rPr>
            </a:br>
            <a:r>
              <a:rPr lang="en-US" sz="3600" dirty="0" smtClean="0">
                <a:latin typeface="Arial Narrow" pitchFamily="34" charset="0"/>
              </a:rPr>
              <a:t>Chief Research Specialist</a:t>
            </a:r>
            <a:r>
              <a:rPr lang="en-US" dirty="0" smtClean="0">
                <a:latin typeface="Arial Narrow" pitchFamily="34" charset="0"/>
              </a:rPr>
              <a:t/>
            </a:r>
            <a:br>
              <a:rPr lang="en-US" dirty="0" smtClean="0">
                <a:latin typeface="Arial Narrow" pitchFamily="34" charset="0"/>
              </a:rPr>
            </a:br>
            <a:r>
              <a:rPr lang="en-US" dirty="0" smtClean="0">
                <a:latin typeface="Arial Narrow" pitchFamily="34" charset="0"/>
              </a:rPr>
              <a:t>Human Science Research Council</a:t>
            </a:r>
            <a:br>
              <a:rPr lang="en-US" dirty="0" smtClean="0">
                <a:latin typeface="Arial Narrow" pitchFamily="34" charset="0"/>
              </a:rPr>
            </a:br>
            <a:r>
              <a:rPr lang="en-US" dirty="0" smtClean="0">
                <a:latin typeface="Arial Narrow" pitchFamily="34" charset="0"/>
                <a:hlinkClick r:id="rId2"/>
              </a:rPr>
              <a:t>www.hsrc.ac.za</a:t>
            </a:r>
            <a:r>
              <a:rPr lang="en-US" dirty="0" smtClean="0">
                <a:latin typeface="Arial Narrow" pitchFamily="34" charset="0"/>
              </a:rPr>
              <a:t> </a:t>
            </a:r>
            <a:endParaRPr lang="en-US" dirty="0">
              <a:latin typeface="Arial Narrow" pitchFamily="34" charset="0"/>
            </a:endParaRPr>
          </a:p>
        </p:txBody>
      </p:sp>
    </p:spTree>
    <p:extLst>
      <p:ext uri="{BB962C8B-B14F-4D97-AF65-F5344CB8AC3E}">
        <p14:creationId xmlns:p14="http://schemas.microsoft.com/office/powerpoint/2010/main" val="3653481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a:bodyPr>
          <a:lstStyle/>
          <a:p>
            <a:r>
              <a:rPr lang="en-ZA" sz="3200" dirty="0" smtClean="0">
                <a:solidFill>
                  <a:srgbClr val="0070C0"/>
                </a:solidFill>
                <a:latin typeface="Arial Narrow" panose="020B0606020202030204" pitchFamily="34" charset="0"/>
              </a:rPr>
              <a:t>Outline</a:t>
            </a:r>
            <a:endParaRPr lang="en-ZA" sz="3200" dirty="0">
              <a:solidFill>
                <a:srgbClr val="0070C0"/>
              </a:solidFill>
              <a:latin typeface="Arial Narrow" panose="020B0606020202030204" pitchFamily="34" charset="0"/>
            </a:endParaRPr>
          </a:p>
        </p:txBody>
      </p:sp>
      <p:sp>
        <p:nvSpPr>
          <p:cNvPr id="3" name="Content Placeholder 2"/>
          <p:cNvSpPr>
            <a:spLocks noGrp="1"/>
          </p:cNvSpPr>
          <p:nvPr>
            <p:ph idx="1"/>
          </p:nvPr>
        </p:nvSpPr>
        <p:spPr>
          <a:xfrm>
            <a:off x="838200" y="1371600"/>
            <a:ext cx="10515600" cy="5172891"/>
          </a:xfrm>
        </p:spPr>
        <p:txBody>
          <a:bodyPr/>
          <a:lstStyle/>
          <a:p>
            <a:r>
              <a:rPr lang="en-ZA" dirty="0" smtClean="0"/>
              <a:t>What is mean by Youth Dividend</a:t>
            </a:r>
          </a:p>
          <a:p>
            <a:endParaRPr lang="en-ZA" dirty="0"/>
          </a:p>
          <a:p>
            <a:r>
              <a:rPr lang="en-ZA" dirty="0" smtClean="0"/>
              <a:t>How does it happen</a:t>
            </a:r>
          </a:p>
          <a:p>
            <a:endParaRPr lang="en-ZA" dirty="0"/>
          </a:p>
          <a:p>
            <a:r>
              <a:rPr lang="en-ZA" dirty="0" smtClean="0"/>
              <a:t>What are the mitigating factors </a:t>
            </a:r>
          </a:p>
          <a:p>
            <a:endParaRPr lang="en-ZA" dirty="0"/>
          </a:p>
          <a:p>
            <a:r>
              <a:rPr lang="en-ZA" dirty="0" smtClean="0"/>
              <a:t>HSRC Youth project, why this study?</a:t>
            </a:r>
          </a:p>
          <a:p>
            <a:endParaRPr lang="en-ZA" dirty="0"/>
          </a:p>
          <a:p>
            <a:r>
              <a:rPr lang="en-ZA" dirty="0" smtClean="0"/>
              <a:t>What did we find - excerpts?</a:t>
            </a:r>
            <a:endParaRPr lang="en-ZA" dirty="0"/>
          </a:p>
        </p:txBody>
      </p:sp>
    </p:spTree>
    <p:extLst>
      <p:ext uri="{BB962C8B-B14F-4D97-AF65-F5344CB8AC3E}">
        <p14:creationId xmlns:p14="http://schemas.microsoft.com/office/powerpoint/2010/main" val="2590741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7652"/>
          </a:xfrm>
        </p:spPr>
        <p:txBody>
          <a:bodyPr>
            <a:normAutofit/>
          </a:bodyPr>
          <a:lstStyle/>
          <a:p>
            <a:r>
              <a:rPr lang="en-ZA" sz="3200" dirty="0" smtClean="0">
                <a:solidFill>
                  <a:srgbClr val="0070C0"/>
                </a:solidFill>
                <a:latin typeface="Arial Narrow" panose="020B0606020202030204" pitchFamily="34" charset="0"/>
              </a:rPr>
              <a:t>Demographic dividend, what does it mean?</a:t>
            </a:r>
            <a:endParaRPr lang="en-ZA" sz="3200" dirty="0">
              <a:solidFill>
                <a:srgbClr val="0070C0"/>
              </a:solidFill>
              <a:latin typeface="Arial Narrow" panose="020B0606020202030204" pitchFamily="34" charset="0"/>
            </a:endParaRPr>
          </a:p>
        </p:txBody>
      </p:sp>
      <p:sp>
        <p:nvSpPr>
          <p:cNvPr id="3" name="Content Placeholder 2"/>
          <p:cNvSpPr>
            <a:spLocks noGrp="1"/>
          </p:cNvSpPr>
          <p:nvPr>
            <p:ph idx="1"/>
          </p:nvPr>
        </p:nvSpPr>
        <p:spPr>
          <a:xfrm>
            <a:off x="838200" y="2506662"/>
            <a:ext cx="10515600" cy="1817144"/>
          </a:xfrm>
        </p:spPr>
        <p:txBody>
          <a:bodyPr/>
          <a:lstStyle/>
          <a:p>
            <a:pPr algn="just"/>
            <a:r>
              <a:rPr lang="en-US" dirty="0" smtClean="0">
                <a:latin typeface="Arial Narrow" panose="020B0606020202030204" pitchFamily="34" charset="0"/>
              </a:rPr>
              <a:t>Demographic dividend refers to the growth in an economy emanating from a change in the age structure of a country’s population (UNPF). It is a period usually characterised by low fertility and mortality rates (Ross, 2004)</a:t>
            </a:r>
          </a:p>
          <a:p>
            <a:pPr algn="just"/>
            <a:endParaRPr lang="en-US" dirty="0" smtClean="0">
              <a:latin typeface="Arial Narrow" panose="020B0606020202030204" pitchFamily="34" charset="0"/>
            </a:endParaRPr>
          </a:p>
        </p:txBody>
      </p:sp>
    </p:spTree>
    <p:extLst>
      <p:ext uri="{BB962C8B-B14F-4D97-AF65-F5344CB8AC3E}">
        <p14:creationId xmlns:p14="http://schemas.microsoft.com/office/powerpoint/2010/main" val="2854641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149"/>
          </a:xfrm>
        </p:spPr>
        <p:txBody>
          <a:bodyPr>
            <a:normAutofit fontScale="90000"/>
          </a:bodyPr>
          <a:lstStyle/>
          <a:p>
            <a:r>
              <a:rPr lang="en-US" sz="3200" dirty="0">
                <a:solidFill>
                  <a:srgbClr val="0070C0"/>
                </a:solidFill>
                <a:latin typeface="Arial Narrow" panose="020B0606020202030204" pitchFamily="34" charset="0"/>
              </a:rPr>
              <a:t>Demographic dividend, </a:t>
            </a:r>
            <a:r>
              <a:rPr lang="en-US" sz="3200" dirty="0" smtClean="0">
                <a:solidFill>
                  <a:srgbClr val="0070C0"/>
                </a:solidFill>
                <a:latin typeface="Arial Narrow" panose="020B0606020202030204" pitchFamily="34" charset="0"/>
              </a:rPr>
              <a:t>underlying assumptions</a:t>
            </a:r>
            <a:endParaRPr lang="en-ZA" sz="3200" dirty="0">
              <a:solidFill>
                <a:srgbClr val="0070C0"/>
              </a:solidFill>
              <a:latin typeface="Arial Narrow" panose="020B0606020202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5485519"/>
              </p:ext>
            </p:extLst>
          </p:nvPr>
        </p:nvGraphicFramePr>
        <p:xfrm>
          <a:off x="838200" y="144680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97157" y="2129246"/>
            <a:ext cx="657552" cy="400110"/>
          </a:xfrm>
          <a:prstGeom prst="rect">
            <a:avLst/>
          </a:prstGeom>
          <a:noFill/>
        </p:spPr>
        <p:txBody>
          <a:bodyPr wrap="none" rtlCol="0">
            <a:spAutoFit/>
          </a:bodyPr>
          <a:lstStyle/>
          <a:p>
            <a:r>
              <a:rPr lang="en-ZA" sz="2000" dirty="0" smtClean="0">
                <a:latin typeface="Arial Narrow" panose="020B0606020202030204" pitchFamily="34" charset="0"/>
              </a:rPr>
              <a:t> &lt; 15</a:t>
            </a:r>
            <a:endParaRPr lang="en-ZA" sz="2000" dirty="0">
              <a:latin typeface="Arial Narrow" panose="020B0606020202030204" pitchFamily="34" charset="0"/>
            </a:endParaRPr>
          </a:p>
        </p:txBody>
      </p:sp>
      <p:sp>
        <p:nvSpPr>
          <p:cNvPr id="6" name="TextBox 5"/>
          <p:cNvSpPr txBox="1"/>
          <p:nvPr/>
        </p:nvSpPr>
        <p:spPr>
          <a:xfrm>
            <a:off x="1335363" y="3422416"/>
            <a:ext cx="838691" cy="400110"/>
          </a:xfrm>
          <a:prstGeom prst="rect">
            <a:avLst/>
          </a:prstGeom>
          <a:noFill/>
        </p:spPr>
        <p:txBody>
          <a:bodyPr wrap="none" rtlCol="0">
            <a:spAutoFit/>
          </a:bodyPr>
          <a:lstStyle/>
          <a:p>
            <a:r>
              <a:rPr lang="en-ZA" sz="2000" dirty="0" smtClean="0">
                <a:latin typeface="Arial Narrow" panose="020B0606020202030204" pitchFamily="34" charset="0"/>
              </a:rPr>
              <a:t>15 - 64</a:t>
            </a:r>
            <a:endParaRPr lang="en-ZA" sz="2000" dirty="0">
              <a:latin typeface="Arial Narrow" panose="020B0606020202030204" pitchFamily="34" charset="0"/>
            </a:endParaRPr>
          </a:p>
        </p:txBody>
      </p:sp>
      <p:sp>
        <p:nvSpPr>
          <p:cNvPr id="7" name="TextBox 6"/>
          <p:cNvSpPr txBox="1"/>
          <p:nvPr/>
        </p:nvSpPr>
        <p:spPr>
          <a:xfrm>
            <a:off x="1212572" y="4715586"/>
            <a:ext cx="542136" cy="400110"/>
          </a:xfrm>
          <a:prstGeom prst="rect">
            <a:avLst/>
          </a:prstGeom>
          <a:noFill/>
        </p:spPr>
        <p:txBody>
          <a:bodyPr wrap="none" rtlCol="0">
            <a:spAutoFit/>
          </a:bodyPr>
          <a:lstStyle/>
          <a:p>
            <a:r>
              <a:rPr lang="en-ZA" sz="2000" dirty="0" smtClean="0">
                <a:latin typeface="Arial Narrow" panose="020B0606020202030204" pitchFamily="34" charset="0"/>
              </a:rPr>
              <a:t>65+</a:t>
            </a:r>
            <a:endParaRPr lang="en-ZA" sz="2000" dirty="0">
              <a:latin typeface="Arial Narrow" panose="020B0606020202030204" pitchFamily="34" charset="0"/>
            </a:endParaRPr>
          </a:p>
        </p:txBody>
      </p:sp>
    </p:spTree>
    <p:extLst>
      <p:ext uri="{BB962C8B-B14F-4D97-AF65-F5344CB8AC3E}">
        <p14:creationId xmlns:p14="http://schemas.microsoft.com/office/powerpoint/2010/main" val="2228239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149"/>
          </a:xfrm>
        </p:spPr>
        <p:txBody>
          <a:bodyPr>
            <a:normAutofit fontScale="90000"/>
          </a:bodyPr>
          <a:lstStyle/>
          <a:p>
            <a:r>
              <a:rPr lang="en-US" sz="3200" dirty="0">
                <a:solidFill>
                  <a:srgbClr val="0070C0"/>
                </a:solidFill>
                <a:latin typeface="Arial Narrow" panose="020B0606020202030204" pitchFamily="34" charset="0"/>
              </a:rPr>
              <a:t>Demographic dividend – How does it </a:t>
            </a:r>
            <a:r>
              <a:rPr lang="en-US" sz="3200" dirty="0" smtClean="0">
                <a:solidFill>
                  <a:srgbClr val="0070C0"/>
                </a:solidFill>
                <a:latin typeface="Arial Narrow" panose="020B0606020202030204" pitchFamily="34" charset="0"/>
              </a:rPr>
              <a:t>happen? 4 key channels</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6585737"/>
              </p:ext>
            </p:extLst>
          </p:nvPr>
        </p:nvGraphicFramePr>
        <p:xfrm>
          <a:off x="733697" y="1227908"/>
          <a:ext cx="10515600" cy="5277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6333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270" y="195309"/>
            <a:ext cx="10515600" cy="719092"/>
          </a:xfrm>
        </p:spPr>
        <p:txBody>
          <a:bodyPr>
            <a:normAutofit/>
          </a:bodyPr>
          <a:lstStyle/>
          <a:p>
            <a:r>
              <a:rPr lang="en-ZA" sz="3200" dirty="0" smtClean="0">
                <a:solidFill>
                  <a:srgbClr val="0070C0"/>
                </a:solidFill>
                <a:latin typeface="Arial Narrow" panose="020B0606020202030204" pitchFamily="34" charset="0"/>
              </a:rPr>
              <a:t>Demographic dividend – mitigating factors</a:t>
            </a:r>
            <a:endParaRPr lang="en-ZA" sz="3200" dirty="0">
              <a:solidFill>
                <a:srgbClr val="0070C0"/>
              </a:solidFill>
              <a:latin typeface="Arial Narrow" panose="020B0606020202030204" pitchFamily="34" charset="0"/>
            </a:endParaRPr>
          </a:p>
        </p:txBody>
      </p:sp>
      <p:pic>
        <p:nvPicPr>
          <p:cNvPr id="4" name="Content Placeholder 3"/>
          <p:cNvPicPr>
            <a:picLocks noGrp="1" noChangeAspect="1"/>
          </p:cNvPicPr>
          <p:nvPr>
            <p:ph idx="1"/>
          </p:nvPr>
        </p:nvPicPr>
        <p:blipFill>
          <a:blip r:embed="rId2"/>
          <a:stretch>
            <a:fillRect/>
          </a:stretch>
        </p:blipFill>
        <p:spPr>
          <a:xfrm>
            <a:off x="1867990" y="1332412"/>
            <a:ext cx="8138160" cy="5525588"/>
          </a:xfrm>
          <a:prstGeom prst="rect">
            <a:avLst/>
          </a:prstGeom>
        </p:spPr>
      </p:pic>
    </p:spTree>
    <p:extLst>
      <p:ext uri="{BB962C8B-B14F-4D97-AF65-F5344CB8AC3E}">
        <p14:creationId xmlns:p14="http://schemas.microsoft.com/office/powerpoint/2010/main" val="3899220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056"/>
            <a:ext cx="10515600" cy="640715"/>
          </a:xfrm>
        </p:spPr>
        <p:txBody>
          <a:bodyPr>
            <a:normAutofit/>
          </a:bodyPr>
          <a:lstStyle/>
          <a:p>
            <a:r>
              <a:rPr lang="en-ZA" sz="3200" dirty="0" smtClean="0">
                <a:solidFill>
                  <a:srgbClr val="0070C0"/>
                </a:solidFill>
                <a:latin typeface="Arial Narrow" panose="020B0606020202030204" pitchFamily="34" charset="0"/>
              </a:rPr>
              <a:t>The AISA Youth Study – why such a study</a:t>
            </a:r>
            <a:endParaRPr lang="en-ZA" sz="3200" dirty="0">
              <a:solidFill>
                <a:srgbClr val="0070C0"/>
              </a:solidFill>
              <a:latin typeface="Arial Narrow" panose="020B0606020202030204" pitchFamily="34" charset="0"/>
            </a:endParaRPr>
          </a:p>
        </p:txBody>
      </p:sp>
      <p:sp>
        <p:nvSpPr>
          <p:cNvPr id="3" name="Content Placeholder 2"/>
          <p:cNvSpPr>
            <a:spLocks noGrp="1"/>
          </p:cNvSpPr>
          <p:nvPr>
            <p:ph idx="1"/>
          </p:nvPr>
        </p:nvSpPr>
        <p:spPr>
          <a:xfrm>
            <a:off x="838200" y="1071154"/>
            <a:ext cx="10515600" cy="5603966"/>
          </a:xfrm>
        </p:spPr>
        <p:txBody>
          <a:bodyPr>
            <a:normAutofit lnSpcReduction="10000"/>
          </a:bodyPr>
          <a:lstStyle/>
          <a:p>
            <a:r>
              <a:rPr lang="en-US" dirty="0" smtClean="0"/>
              <a:t>“</a:t>
            </a:r>
            <a:r>
              <a:rPr lang="en-US" sz="2600" i="1" dirty="0" smtClean="0">
                <a:latin typeface="Arial Narrow" panose="020B0606020202030204" pitchFamily="34" charset="0"/>
              </a:rPr>
              <a:t>Entry-Points </a:t>
            </a:r>
            <a:r>
              <a:rPr lang="en-US" sz="2600" i="1" dirty="0">
                <a:latin typeface="Arial Narrow" panose="020B0606020202030204" pitchFamily="34" charset="0"/>
              </a:rPr>
              <a:t>for Utilizing the Demographic Dividend in Sub-Saharan Africa: An Examination of the Dynamics of Youth Participation in Local and National Socio-Economic Transformation </a:t>
            </a:r>
            <a:r>
              <a:rPr lang="en-US" sz="2600" i="1" dirty="0" smtClean="0">
                <a:latin typeface="Arial Narrow" panose="020B0606020202030204" pitchFamily="34" charset="0"/>
              </a:rPr>
              <a:t>Processes</a:t>
            </a:r>
            <a:r>
              <a:rPr lang="en-US" sz="2600" dirty="0" smtClean="0">
                <a:latin typeface="Arial Narrow" panose="020B0606020202030204" pitchFamily="34" charset="0"/>
              </a:rPr>
              <a:t>”</a:t>
            </a:r>
          </a:p>
          <a:p>
            <a:endParaRPr lang="en-US" sz="2600" dirty="0">
              <a:latin typeface="Arial Narrow" panose="020B0606020202030204" pitchFamily="34" charset="0"/>
            </a:endParaRPr>
          </a:p>
          <a:p>
            <a:r>
              <a:rPr lang="en-ZA" sz="2600" dirty="0">
                <a:latin typeface="Arial Narrow" panose="020B0606020202030204" pitchFamily="34" charset="0"/>
              </a:rPr>
              <a:t>Africa’s youth bulge, youngest population, prevalence of poverty and unemployment on the continent, what is </a:t>
            </a:r>
            <a:r>
              <a:rPr lang="en-ZA" sz="2600" dirty="0" smtClean="0">
                <a:latin typeface="Arial Narrow" panose="020B0606020202030204" pitchFamily="34" charset="0"/>
              </a:rPr>
              <a:t>required to realise the youth dividend?</a:t>
            </a:r>
          </a:p>
          <a:p>
            <a:endParaRPr lang="en-ZA" sz="2600" dirty="0">
              <a:latin typeface="Arial Narrow" panose="020B0606020202030204" pitchFamily="34" charset="0"/>
            </a:endParaRPr>
          </a:p>
          <a:p>
            <a:r>
              <a:rPr lang="en-US" sz="2600" dirty="0" smtClean="0">
                <a:latin typeface="Arial Narrow" panose="020B0606020202030204" pitchFamily="34" charset="0"/>
              </a:rPr>
              <a:t>What is the status quo of these entry points for realising a youth dividend in Africa</a:t>
            </a:r>
            <a:endParaRPr lang="en-ZA" sz="2600" dirty="0">
              <a:latin typeface="Arial Narrow" panose="020B0606020202030204" pitchFamily="34" charset="0"/>
            </a:endParaRPr>
          </a:p>
          <a:p>
            <a:endParaRPr lang="en-ZA" sz="2600" dirty="0" smtClean="0">
              <a:latin typeface="Arial Narrow" panose="020B0606020202030204" pitchFamily="34" charset="0"/>
            </a:endParaRPr>
          </a:p>
          <a:p>
            <a:r>
              <a:rPr lang="en-ZA" sz="2600" dirty="0" smtClean="0">
                <a:latin typeface="Arial Narrow" panose="020B0606020202030204" pitchFamily="34" charset="0"/>
              </a:rPr>
              <a:t>Do the youth have a voice in socio-economic transformation that impinge on their development? </a:t>
            </a:r>
          </a:p>
          <a:p>
            <a:endParaRPr lang="en-ZA" sz="2600" dirty="0" smtClean="0">
              <a:latin typeface="Arial Narrow" panose="020B0606020202030204" pitchFamily="34" charset="0"/>
            </a:endParaRPr>
          </a:p>
          <a:p>
            <a:r>
              <a:rPr lang="en-ZA" sz="2600" dirty="0" smtClean="0">
                <a:latin typeface="Arial Narrow" panose="020B0606020202030204" pitchFamily="34" charset="0"/>
              </a:rPr>
              <a:t>Ghana, Zambia, Kenya, Botswana, Cote D’Ivoire &amp;, Tanzania, </a:t>
            </a:r>
            <a:r>
              <a:rPr lang="en-ZA" sz="2600" b="1" i="1" dirty="0" smtClean="0">
                <a:latin typeface="Arial Narrow" panose="020B0606020202030204" pitchFamily="34" charset="0"/>
              </a:rPr>
              <a:t>sequential exploratory study, approximately 1200 youth in six countries.</a:t>
            </a:r>
            <a:endParaRPr lang="en-ZA" sz="2600" b="1" i="1" dirty="0">
              <a:latin typeface="Arial Narrow" panose="020B0606020202030204" pitchFamily="34" charset="0"/>
            </a:endParaRPr>
          </a:p>
          <a:p>
            <a:endParaRPr lang="en-ZA" sz="2600" dirty="0">
              <a:latin typeface="Arial Narrow" panose="020B0606020202030204" pitchFamily="34" charset="0"/>
            </a:endParaRPr>
          </a:p>
        </p:txBody>
      </p:sp>
    </p:spTree>
    <p:extLst>
      <p:ext uri="{BB962C8B-B14F-4D97-AF65-F5344CB8AC3E}">
        <p14:creationId xmlns:p14="http://schemas.microsoft.com/office/powerpoint/2010/main" val="3869235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5"/>
            <a:ext cx="10515600" cy="666841"/>
          </a:xfrm>
        </p:spPr>
        <p:txBody>
          <a:bodyPr>
            <a:normAutofit/>
          </a:bodyPr>
          <a:lstStyle/>
          <a:p>
            <a:r>
              <a:rPr lang="en-US" sz="3200" dirty="0" smtClean="0">
                <a:solidFill>
                  <a:srgbClr val="0070C0"/>
                </a:solidFill>
                <a:latin typeface="Arial Narrow" panose="020B0606020202030204" pitchFamily="34" charset="0"/>
              </a:rPr>
              <a:t>What we found - challenges</a:t>
            </a:r>
            <a:endParaRPr lang="en-ZA" sz="3200" dirty="0">
              <a:solidFill>
                <a:srgbClr val="0070C0"/>
              </a:solidFill>
              <a:latin typeface="Arial Narrow" panose="020B0606020202030204" pitchFamily="34" charset="0"/>
            </a:endParaRPr>
          </a:p>
        </p:txBody>
      </p:sp>
      <p:sp>
        <p:nvSpPr>
          <p:cNvPr id="3" name="Content Placeholder 2"/>
          <p:cNvSpPr>
            <a:spLocks noGrp="1"/>
          </p:cNvSpPr>
          <p:nvPr>
            <p:ph idx="1"/>
          </p:nvPr>
        </p:nvSpPr>
        <p:spPr>
          <a:xfrm>
            <a:off x="838200" y="1031966"/>
            <a:ext cx="10515600" cy="5643153"/>
          </a:xfrm>
        </p:spPr>
        <p:txBody>
          <a:bodyPr>
            <a:normAutofit/>
          </a:bodyPr>
          <a:lstStyle/>
          <a:p>
            <a:pPr lvl="0"/>
            <a:r>
              <a:rPr lang="en-ZA" sz="2400" dirty="0" smtClean="0"/>
              <a:t>Well-crafted national youth policies - implementation a big challenge </a:t>
            </a:r>
            <a:endParaRPr lang="en-ZA" sz="2400" dirty="0"/>
          </a:p>
          <a:p>
            <a:pPr lvl="0"/>
            <a:r>
              <a:rPr lang="en-ZA" sz="2400" dirty="0"/>
              <a:t>High levels of </a:t>
            </a:r>
            <a:r>
              <a:rPr lang="en-ZA" sz="2400" dirty="0" smtClean="0"/>
              <a:t>youth unemployment (65% average) - narrow production structure. </a:t>
            </a:r>
            <a:endParaRPr lang="en-ZA" sz="2400" dirty="0"/>
          </a:p>
          <a:p>
            <a:pPr lvl="0"/>
            <a:r>
              <a:rPr lang="en-ZA" sz="2400" dirty="0"/>
              <a:t>There were very few avenues or opportunities for start-up funding for entrepreneurship initiatives, linked to technical assistance to support income earning activities of the youth. Only a few existed mostly established by international NGOs and to a much lesser extent government.</a:t>
            </a:r>
          </a:p>
          <a:p>
            <a:pPr lvl="0"/>
            <a:r>
              <a:rPr lang="en-ZA" sz="2400" dirty="0"/>
              <a:t>The quality of </a:t>
            </a:r>
            <a:r>
              <a:rPr lang="en-ZA" sz="2400" dirty="0" smtClean="0"/>
              <a:t>education and its infrastructure, skills mismatch, </a:t>
            </a:r>
            <a:endParaRPr lang="en-ZA" sz="2400" dirty="0"/>
          </a:p>
          <a:p>
            <a:pPr lvl="0"/>
            <a:r>
              <a:rPr lang="en-ZA" sz="2400" dirty="0"/>
              <a:t>Health service delivery and infrastructure had enormous room for improvement. </a:t>
            </a:r>
          </a:p>
          <a:p>
            <a:pPr lvl="0"/>
            <a:r>
              <a:rPr lang="en-ZA" sz="2400" dirty="0"/>
              <a:t>Policy uncertainty and incoherence, poor institutional quality, corruption, red tape and deficits in good governance and leadership emerged as significant challenges in each of these six countries. </a:t>
            </a:r>
          </a:p>
          <a:p>
            <a:pPr lvl="0"/>
            <a:r>
              <a:rPr lang="en-ZA" sz="2400" dirty="0" smtClean="0"/>
              <a:t>There </a:t>
            </a:r>
            <a:r>
              <a:rPr lang="en-ZA" sz="2400" dirty="0"/>
              <a:t>were barely any platforms for youth advocacy that served as channels through which the youth could make their voices heard. The few that existed were established by NGOs rather than the governments in these countries.</a:t>
            </a:r>
          </a:p>
        </p:txBody>
      </p:sp>
    </p:spTree>
    <p:extLst>
      <p:ext uri="{BB962C8B-B14F-4D97-AF65-F5344CB8AC3E}">
        <p14:creationId xmlns:p14="http://schemas.microsoft.com/office/powerpoint/2010/main" val="247432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a:bodyPr>
          <a:lstStyle/>
          <a:p>
            <a:r>
              <a:rPr lang="en-US" sz="3200" dirty="0" smtClean="0">
                <a:solidFill>
                  <a:srgbClr val="0070C0"/>
                </a:solidFill>
                <a:latin typeface="Arial Narrow" panose="020B0606020202030204" pitchFamily="34" charset="0"/>
              </a:rPr>
              <a:t>What we found - opportunities</a:t>
            </a:r>
            <a:endParaRPr lang="en-ZA" sz="3200" dirty="0">
              <a:solidFill>
                <a:srgbClr val="0070C0"/>
              </a:solidFill>
              <a:latin typeface="Arial Narrow" panose="020B0606020202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4579669"/>
              </p:ext>
            </p:extLst>
          </p:nvPr>
        </p:nvGraphicFramePr>
        <p:xfrm>
          <a:off x="838200" y="1541419"/>
          <a:ext cx="10515600" cy="45328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0759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258</TotalTime>
  <Words>561</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Arial Narrow</vt:lpstr>
      <vt:lpstr>Calibri</vt:lpstr>
      <vt:lpstr>Calibri Light</vt:lpstr>
      <vt:lpstr>Office Theme</vt:lpstr>
      <vt:lpstr>1_Office Theme</vt:lpstr>
      <vt:lpstr>Africa’s Youth Dividend; Fact or Farce</vt:lpstr>
      <vt:lpstr>Outline</vt:lpstr>
      <vt:lpstr>Demographic dividend, what does it mean?</vt:lpstr>
      <vt:lpstr>Demographic dividend, underlying assumptions</vt:lpstr>
      <vt:lpstr>Demographic dividend – How does it happen? 4 key channels</vt:lpstr>
      <vt:lpstr>Demographic dividend – mitigating factors</vt:lpstr>
      <vt:lpstr>The AISA Youth Study – why such a study</vt:lpstr>
      <vt:lpstr>What we found - challenges</vt:lpstr>
      <vt:lpstr>What we found - opportunities</vt:lpstr>
      <vt:lpstr>Conclusion – more questions than answers</vt:lpstr>
      <vt:lpstr>What is the way forward? Lets discuss</vt:lpstr>
      <vt:lpstr>Thank You  Dr Emmanuel Sekyere Chief Research Specialist Human Science Research Council www.hsrc.ac.za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Africa’s Youth Dividend; Fact or Farce</dc:title>
  <dc:creator>Emmanuel Sekyere</dc:creator>
  <cp:lastModifiedBy>Marneweck, R Ms : Division: Web Development, DIRCO</cp:lastModifiedBy>
  <cp:revision>39</cp:revision>
  <dcterms:created xsi:type="dcterms:W3CDTF">2018-10-01T12:44:10Z</dcterms:created>
  <dcterms:modified xsi:type="dcterms:W3CDTF">2019-06-20T10:07:55Z</dcterms:modified>
</cp:coreProperties>
</file>