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23"/>
  </p:notesMasterIdLst>
  <p:sldIdLst>
    <p:sldId id="256" r:id="rId2"/>
    <p:sldId id="267" r:id="rId3"/>
    <p:sldId id="268" r:id="rId4"/>
    <p:sldId id="270" r:id="rId5"/>
    <p:sldId id="269" r:id="rId6"/>
    <p:sldId id="276" r:id="rId7"/>
    <p:sldId id="273" r:id="rId8"/>
    <p:sldId id="272" r:id="rId9"/>
    <p:sldId id="277" r:id="rId10"/>
    <p:sldId id="274" r:id="rId11"/>
    <p:sldId id="275" r:id="rId12"/>
    <p:sldId id="281" r:id="rId13"/>
    <p:sldId id="279" r:id="rId14"/>
    <p:sldId id="280" r:id="rId15"/>
    <p:sldId id="284" r:id="rId16"/>
    <p:sldId id="285" r:id="rId17"/>
    <p:sldId id="282" r:id="rId18"/>
    <p:sldId id="286" r:id="rId19"/>
    <p:sldId id="258" r:id="rId20"/>
    <p:sldId id="259" r:id="rId21"/>
    <p:sldId id="287"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6" d="100"/>
          <a:sy n="56" d="100"/>
        </p:scale>
        <p:origin x="133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75B05DA-2F5C-4A15-AB4F-7F9D65F6A55E}" type="datetimeFigureOut">
              <a:rPr lang="ar-EG" smtClean="0"/>
              <a:pPr/>
              <a:t>17/10/1440</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6270C4F-3294-4339-BA9A-77A515A365BC}" type="slidenum">
              <a:rPr lang="ar-EG" smtClean="0"/>
              <a:pPr/>
              <a:t>‹#›</a:t>
            </a:fld>
            <a:endParaRPr lang="ar-EG"/>
          </a:p>
        </p:txBody>
      </p:sp>
    </p:spTree>
    <p:extLst>
      <p:ext uri="{BB962C8B-B14F-4D97-AF65-F5344CB8AC3E}">
        <p14:creationId xmlns:p14="http://schemas.microsoft.com/office/powerpoint/2010/main" val="32816157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F6270C4F-3294-4339-BA9A-77A515A365BC}" type="slidenum">
              <a:rPr lang="ar-EG" smtClean="0"/>
              <a:pPr/>
              <a:t>20</a:t>
            </a:fld>
            <a:endParaRPr lang="ar-EG"/>
          </a:p>
        </p:txBody>
      </p:sp>
    </p:spTree>
    <p:extLst>
      <p:ext uri="{BB962C8B-B14F-4D97-AF65-F5344CB8AC3E}">
        <p14:creationId xmlns:p14="http://schemas.microsoft.com/office/powerpoint/2010/main" val="151280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CC83627-7092-4CB8-BE1A-A484B2852FB2}" type="datetimeFigureOut">
              <a:rPr lang="ar-SA" smtClean="0"/>
              <a:pPr/>
              <a:t>17/10/1440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E97792-7C4B-4F1C-A575-909243C7FA70}" type="slidenum">
              <a:rPr lang="ar-SA" smtClean="0"/>
              <a:pPr/>
              <a:t>‹#›</a:t>
            </a:fld>
            <a:endParaRPr lang="ar-SA"/>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C83627-7092-4CB8-BE1A-A484B2852FB2}" type="datetimeFigureOut">
              <a:rPr lang="ar-SA" smtClean="0"/>
              <a:pPr/>
              <a:t>17/10/1440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E97792-7C4B-4F1C-A575-909243C7FA7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C83627-7092-4CB8-BE1A-A484B2852FB2}" type="datetimeFigureOut">
              <a:rPr lang="ar-SA" smtClean="0"/>
              <a:pPr/>
              <a:t>17/10/1440</a:t>
            </a:fld>
            <a:endParaRPr lang="ar-SA"/>
          </a:p>
        </p:txBody>
      </p:sp>
      <p:sp>
        <p:nvSpPr>
          <p:cNvPr id="5" name="Footer Placeholder 4"/>
          <p:cNvSpPr>
            <a:spLocks noGrp="1"/>
          </p:cNvSpPr>
          <p:nvPr>
            <p:ph type="ftr" sz="quarter" idx="11"/>
          </p:nvPr>
        </p:nvSpPr>
        <p:spPr>
          <a:xfrm>
            <a:off x="2640597" y="6377459"/>
            <a:ext cx="3836404" cy="365125"/>
          </a:xfrm>
        </p:spPr>
        <p:txBody>
          <a:bodyPr/>
          <a:lstStyle/>
          <a:p>
            <a:endParaRPr lang="ar-SA"/>
          </a:p>
        </p:txBody>
      </p:sp>
      <p:sp>
        <p:nvSpPr>
          <p:cNvPr id="6" name="Slide Number Placeholder 5"/>
          <p:cNvSpPr>
            <a:spLocks noGrp="1"/>
          </p:cNvSpPr>
          <p:nvPr>
            <p:ph type="sldNum" sz="quarter" idx="12"/>
          </p:nvPr>
        </p:nvSpPr>
        <p:spPr/>
        <p:txBody>
          <a:bodyPr/>
          <a:lstStyle/>
          <a:p>
            <a:fld id="{54E97792-7C4B-4F1C-A575-909243C7FA7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C83627-7092-4CB8-BE1A-A484B2852FB2}" type="datetimeFigureOut">
              <a:rPr lang="ar-SA" smtClean="0"/>
              <a:pPr/>
              <a:t>17/10/1440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E97792-7C4B-4F1C-A575-909243C7FA7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C83627-7092-4CB8-BE1A-A484B2852FB2}" type="datetimeFigureOut">
              <a:rPr lang="ar-SA" smtClean="0"/>
              <a:pPr/>
              <a:t>17/10/1440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E97792-7C4B-4F1C-A575-909243C7FA70}"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C83627-7092-4CB8-BE1A-A484B2852FB2}" type="datetimeFigureOut">
              <a:rPr lang="ar-SA" smtClean="0"/>
              <a:pPr/>
              <a:t>17/10/1440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E97792-7C4B-4F1C-A575-909243C7FA7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C83627-7092-4CB8-BE1A-A484B2852FB2}" type="datetimeFigureOut">
              <a:rPr lang="ar-SA" smtClean="0"/>
              <a:pPr/>
              <a:t>17/10/1440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4E97792-7C4B-4F1C-A575-909243C7FA7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C83627-7092-4CB8-BE1A-A484B2852FB2}" type="datetimeFigureOut">
              <a:rPr lang="ar-SA" smtClean="0"/>
              <a:pPr/>
              <a:t>17/10/1440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4E97792-7C4B-4F1C-A575-909243C7FA7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83627-7092-4CB8-BE1A-A484B2852FB2}" type="datetimeFigureOut">
              <a:rPr lang="ar-SA" smtClean="0"/>
              <a:pPr/>
              <a:t>17/10/1440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4E97792-7C4B-4F1C-A575-909243C7FA7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C83627-7092-4CB8-BE1A-A484B2852FB2}" type="datetimeFigureOut">
              <a:rPr lang="ar-SA" smtClean="0"/>
              <a:pPr/>
              <a:t>17/10/1440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E97792-7C4B-4F1C-A575-909243C7FA70}" type="slidenum">
              <a:rPr lang="ar-SA" smtClean="0"/>
              <a:pPr/>
              <a:t>‹#›</a:t>
            </a:fld>
            <a:endParaRPr lang="ar-SA"/>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CC83627-7092-4CB8-BE1A-A484B2852FB2}" type="datetimeFigureOut">
              <a:rPr lang="ar-SA" smtClean="0"/>
              <a:pPr/>
              <a:t>17/10/1440</a:t>
            </a:fld>
            <a:endParaRPr lang="ar-S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ar-SA"/>
          </a:p>
        </p:txBody>
      </p:sp>
      <p:sp>
        <p:nvSpPr>
          <p:cNvPr id="7" name="Slide Number Placeholder 6"/>
          <p:cNvSpPr>
            <a:spLocks noGrp="1"/>
          </p:cNvSpPr>
          <p:nvPr>
            <p:ph type="sldNum" sz="quarter" idx="12"/>
          </p:nvPr>
        </p:nvSpPr>
        <p:spPr>
          <a:xfrm>
            <a:off x="8339328" y="1170432"/>
            <a:ext cx="733864" cy="201168"/>
          </a:xfrm>
        </p:spPr>
        <p:txBody>
          <a:bodyPr/>
          <a:lstStyle/>
          <a:p>
            <a:fld id="{54E97792-7C4B-4F1C-A575-909243C7FA7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CC83627-7092-4CB8-BE1A-A484B2852FB2}" type="datetimeFigureOut">
              <a:rPr lang="ar-SA" smtClean="0"/>
              <a:pPr/>
              <a:t>17/10/1440</a:t>
            </a:fld>
            <a:endParaRPr lang="ar-SA"/>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ar-SA"/>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4E97792-7C4B-4F1C-A575-909243C7FA7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a:p>
        </p:txBody>
      </p:sp>
      <p:sp>
        <p:nvSpPr>
          <p:cNvPr id="3" name="Subtitle 2"/>
          <p:cNvSpPr>
            <a:spLocks noGrp="1"/>
          </p:cNvSpPr>
          <p:nvPr>
            <p:ph type="subTitle" idx="1"/>
          </p:nvPr>
        </p:nvSpPr>
        <p:spPr/>
        <p:txBody>
          <a:bodyPr/>
          <a:lstStyle/>
          <a:p>
            <a:endParaRPr lang="ar-SA" dirty="0"/>
          </a:p>
        </p:txBody>
      </p:sp>
      <p:sp>
        <p:nvSpPr>
          <p:cNvPr id="5" name="TextBox 4"/>
          <p:cNvSpPr txBox="1"/>
          <p:nvPr/>
        </p:nvSpPr>
        <p:spPr>
          <a:xfrm>
            <a:off x="0" y="0"/>
            <a:ext cx="9144000" cy="1692771"/>
          </a:xfrm>
          <a:prstGeom prst="rect">
            <a:avLst/>
          </a:prstGeom>
          <a:solidFill>
            <a:schemeClr val="bg1"/>
          </a:solidFill>
        </p:spPr>
        <p:txBody>
          <a:bodyPr wrap="square" rtlCol="1">
            <a:spAutoFit/>
          </a:bodyPr>
          <a:lstStyle/>
          <a:p>
            <a:pPr algn="ctr" rtl="0"/>
            <a:r>
              <a:rPr lang="en-US" sz="3200" b="1" dirty="0" smtClean="0">
                <a:latin typeface="Andalus" pitchFamily="18" charset="-78"/>
                <a:cs typeface="Andalus" pitchFamily="18" charset="-78"/>
              </a:rPr>
              <a:t>Current Trends in Teaching Diplomacy</a:t>
            </a:r>
          </a:p>
          <a:p>
            <a:pPr algn="ctr" rtl="0"/>
            <a:endParaRPr lang="en-US" sz="2400" b="1" dirty="0" smtClean="0">
              <a:latin typeface="Andalus" pitchFamily="18" charset="-78"/>
              <a:cs typeface="Andalus" pitchFamily="18" charset="-78"/>
            </a:endParaRPr>
          </a:p>
          <a:p>
            <a:pPr algn="ctr" rtl="0"/>
            <a:r>
              <a:rPr lang="en-US" sz="2400" b="1" i="1" dirty="0" smtClean="0">
                <a:latin typeface="Andalus" pitchFamily="18" charset="-78"/>
                <a:cs typeface="Andalus" pitchFamily="18" charset="-78"/>
              </a:rPr>
              <a:t>Critical Competencies for a VUCA World</a:t>
            </a:r>
          </a:p>
          <a:p>
            <a:pPr algn="ctr" rtl="0"/>
            <a:r>
              <a:rPr lang="en-US" sz="2400" b="1" dirty="0" smtClean="0">
                <a:latin typeface="Andalus" pitchFamily="18" charset="-78"/>
                <a:cs typeface="Andalus" pitchFamily="18" charset="-78"/>
              </a:rPr>
              <a:t>Ambassador Dr. </a:t>
            </a:r>
            <a:r>
              <a:rPr lang="en-US" sz="2400" b="1" dirty="0" err="1" smtClean="0">
                <a:latin typeface="Andalus" pitchFamily="18" charset="-78"/>
                <a:cs typeface="Andalus" pitchFamily="18" charset="-78"/>
              </a:rPr>
              <a:t>Sameh</a:t>
            </a:r>
            <a:r>
              <a:rPr lang="en-US" sz="2400" b="1" dirty="0" smtClean="0">
                <a:latin typeface="Andalus" pitchFamily="18" charset="-78"/>
                <a:cs typeface="Andalus" pitchFamily="18" charset="-78"/>
              </a:rPr>
              <a:t> </a:t>
            </a:r>
            <a:r>
              <a:rPr lang="en-US" sz="2400" b="1" dirty="0" err="1" smtClean="0">
                <a:latin typeface="Andalus" pitchFamily="18" charset="-78"/>
                <a:cs typeface="Andalus" pitchFamily="18" charset="-78"/>
              </a:rPr>
              <a:t>Aboul-Enein</a:t>
            </a:r>
            <a:r>
              <a:rPr lang="en-US" sz="2400" b="1" dirty="0" smtClean="0">
                <a:latin typeface="Andalus" pitchFamily="18" charset="-78"/>
                <a:cs typeface="Andalus" pitchFamily="18" charset="-78"/>
              </a:rPr>
              <a:t> ( EGYPT) </a:t>
            </a:r>
            <a:endParaRPr lang="ar-SA" sz="2400" b="1" dirty="0">
              <a:latin typeface="Andalus" pitchFamily="18" charset="-78"/>
              <a:cs typeface="Andalus" pitchFamily="18" charset="-78"/>
            </a:endParaRPr>
          </a:p>
        </p:txBody>
      </p:sp>
      <p:pic>
        <p:nvPicPr>
          <p:cNvPr id="1028" name="Picture 4" descr="C:\Users\D_I_A\Desktop\african-union_1_1.jpg"/>
          <p:cNvPicPr>
            <a:picLocks noChangeAspect="1" noChangeArrowheads="1"/>
          </p:cNvPicPr>
          <p:nvPr/>
        </p:nvPicPr>
        <p:blipFill>
          <a:blip r:embed="rId2" cstate="print"/>
          <a:srcRect/>
          <a:stretch>
            <a:fillRect/>
          </a:stretch>
        </p:blipFill>
        <p:spPr bwMode="auto">
          <a:xfrm>
            <a:off x="0" y="1857364"/>
            <a:ext cx="9144000" cy="500063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990600"/>
          </a:xfrm>
        </p:spPr>
        <p:txBody>
          <a:bodyPr>
            <a:noAutofit/>
          </a:bodyPr>
          <a:lstStyle/>
          <a:p>
            <a:pPr lvl="0" rtl="0"/>
            <a:r>
              <a:rPr lang="en-US" sz="3600" b="1" dirty="0" smtClean="0">
                <a:solidFill>
                  <a:schemeClr val="bg1"/>
                </a:solidFill>
                <a:latin typeface="Andalus" pitchFamily="18" charset="-78"/>
                <a:cs typeface="Andalus" pitchFamily="18" charset="-78"/>
              </a:rPr>
              <a:t>Technology &amp; Communication –  Diplomat's prime tools in the 21</a:t>
            </a:r>
            <a:r>
              <a:rPr lang="en-US" sz="3600" b="1" baseline="30000" dirty="0" smtClean="0">
                <a:solidFill>
                  <a:schemeClr val="bg1"/>
                </a:solidFill>
                <a:latin typeface="Andalus" pitchFamily="18" charset="-78"/>
                <a:cs typeface="Andalus" pitchFamily="18" charset="-78"/>
              </a:rPr>
              <a:t>st</a:t>
            </a:r>
            <a:r>
              <a:rPr lang="en-US" sz="3600" b="1" dirty="0" smtClean="0">
                <a:solidFill>
                  <a:schemeClr val="bg1"/>
                </a:solidFill>
                <a:latin typeface="Andalus" pitchFamily="18" charset="-78"/>
                <a:cs typeface="Andalus" pitchFamily="18" charset="-78"/>
              </a:rPr>
              <a:t> century</a:t>
            </a:r>
            <a:r>
              <a:rPr lang="en-US" sz="3600" dirty="0" smtClean="0">
                <a:solidFill>
                  <a:schemeClr val="bg1"/>
                </a:solidFill>
              </a:rPr>
              <a:t/>
            </a:r>
            <a:br>
              <a:rPr lang="en-US" sz="3600" dirty="0" smtClean="0">
                <a:solidFill>
                  <a:schemeClr val="bg1"/>
                </a:solidFill>
              </a:rPr>
            </a:br>
            <a:endParaRPr lang="ar-SA" sz="3600" dirty="0">
              <a:solidFill>
                <a:schemeClr val="bg1"/>
              </a:solidFill>
            </a:endParaRPr>
          </a:p>
        </p:txBody>
      </p:sp>
      <p:sp>
        <p:nvSpPr>
          <p:cNvPr id="3" name="Content Placeholder 2"/>
          <p:cNvSpPr>
            <a:spLocks noGrp="1"/>
          </p:cNvSpPr>
          <p:nvPr>
            <p:ph idx="1"/>
          </p:nvPr>
        </p:nvSpPr>
        <p:spPr>
          <a:xfrm>
            <a:off x="142844" y="1600200"/>
            <a:ext cx="8623204" cy="4900634"/>
          </a:xfrm>
        </p:spPr>
        <p:txBody>
          <a:bodyPr>
            <a:normAutofit fontScale="92500" lnSpcReduction="10000"/>
          </a:bodyPr>
          <a:lstStyle/>
          <a:p>
            <a:pPr lvl="0" algn="just" rtl="0"/>
            <a:r>
              <a:rPr lang="en-US" sz="2800" dirty="0" smtClean="0">
                <a:latin typeface="Times New Roman" pitchFamily="18" charset="0"/>
                <a:cs typeface="Times New Roman" pitchFamily="18" charset="0"/>
              </a:rPr>
              <a:t>The huge advancement in the fields of information technology and communication is considered both a blessing and a curse. If utilized properly, the new communication platforms can be of great assistance for the new generation of diplomats.</a:t>
            </a:r>
          </a:p>
          <a:p>
            <a:pPr lvl="0" algn="just" rtl="0"/>
            <a:endParaRPr lang="en-US" sz="2800" dirty="0" smtClean="0">
              <a:latin typeface="Times New Roman" pitchFamily="18" charset="0"/>
              <a:cs typeface="Times New Roman" pitchFamily="18" charset="0"/>
            </a:endParaRPr>
          </a:p>
          <a:p>
            <a:pPr lvl="0" algn="just" rtl="0"/>
            <a:r>
              <a:rPr lang="en-US" sz="2800" dirty="0" smtClean="0">
                <a:latin typeface="Times New Roman" pitchFamily="18" charset="0"/>
                <a:cs typeface="Times New Roman" pitchFamily="18" charset="0"/>
              </a:rPr>
              <a:t>Digital diplomacy – considered a derivative of public diplomacy – is gaining increased influence over the past few years.</a:t>
            </a:r>
          </a:p>
          <a:p>
            <a:pPr lvl="0" algn="just" rtl="0">
              <a:buNone/>
            </a:pPr>
            <a:endParaRPr lang="en-US" sz="2800" dirty="0" smtClean="0">
              <a:latin typeface="Times New Roman" pitchFamily="18" charset="0"/>
              <a:cs typeface="Times New Roman" pitchFamily="18" charset="0"/>
            </a:endParaRPr>
          </a:p>
          <a:p>
            <a:pPr lvl="0" algn="just" rtl="0"/>
            <a:r>
              <a:rPr lang="en-US" sz="2800" dirty="0" smtClean="0">
                <a:latin typeface="Times New Roman" pitchFamily="18" charset="0"/>
                <a:cs typeface="Times New Roman" pitchFamily="18" charset="0"/>
              </a:rPr>
              <a:t>There is a growing influence of social media platforms such as twitter that are utilized to help achieve diplomatic objectives and carry out foreign policies.</a:t>
            </a:r>
          </a:p>
          <a:p>
            <a:pPr lvl="0" algn="l" rtl="0"/>
            <a:endParaRPr lang="en-US" b="1" u="sng" dirty="0" smtClean="0"/>
          </a:p>
          <a:p>
            <a:pPr algn="l" rtl="0"/>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4000" b="1" dirty="0" smtClean="0">
                <a:solidFill>
                  <a:schemeClr val="bg1"/>
                </a:solidFill>
                <a:latin typeface="Andalus" pitchFamily="18" charset="-78"/>
                <a:cs typeface="Andalus" pitchFamily="18" charset="-78"/>
              </a:rPr>
              <a:t>Technology &amp; Communication –  diplomat's prime tools in the 21</a:t>
            </a:r>
            <a:r>
              <a:rPr lang="en-US" sz="4000" b="1" baseline="30000" dirty="0" smtClean="0">
                <a:solidFill>
                  <a:schemeClr val="bg1"/>
                </a:solidFill>
                <a:latin typeface="Andalus" pitchFamily="18" charset="-78"/>
                <a:cs typeface="Andalus" pitchFamily="18" charset="-78"/>
              </a:rPr>
              <a:t>st</a:t>
            </a:r>
            <a:r>
              <a:rPr lang="en-US" sz="4000" b="1" dirty="0" smtClean="0">
                <a:solidFill>
                  <a:schemeClr val="bg1"/>
                </a:solidFill>
                <a:latin typeface="Andalus" pitchFamily="18" charset="-78"/>
                <a:cs typeface="Andalus" pitchFamily="18" charset="-78"/>
              </a:rPr>
              <a:t> century</a:t>
            </a:r>
            <a:endParaRPr lang="ar-SA" sz="4000" dirty="0">
              <a:solidFill>
                <a:schemeClr val="bg1"/>
              </a:solidFill>
              <a:latin typeface="Andalus" pitchFamily="18" charset="-78"/>
              <a:cs typeface="Andalus" pitchFamily="18" charset="-78"/>
            </a:endParaRPr>
          </a:p>
        </p:txBody>
      </p:sp>
      <p:sp>
        <p:nvSpPr>
          <p:cNvPr id="3" name="Content Placeholder 2"/>
          <p:cNvSpPr>
            <a:spLocks noGrp="1"/>
          </p:cNvSpPr>
          <p:nvPr>
            <p:ph idx="1"/>
          </p:nvPr>
        </p:nvSpPr>
        <p:spPr>
          <a:xfrm>
            <a:off x="0" y="1643050"/>
            <a:ext cx="8786842" cy="4852990"/>
          </a:xfrm>
        </p:spPr>
        <p:txBody>
          <a:bodyPr>
            <a:normAutofit fontScale="92500" lnSpcReduction="10000"/>
          </a:bodyPr>
          <a:lstStyle/>
          <a:p>
            <a:pPr lvl="0" algn="just" rtl="0"/>
            <a:r>
              <a:rPr lang="en-US" sz="2800" dirty="0" smtClean="0">
                <a:latin typeface="Times New Roman" pitchFamily="18" charset="0"/>
                <a:cs typeface="Times New Roman" pitchFamily="18" charset="0"/>
              </a:rPr>
              <a:t>In IDS we provide every trainee with a basic training in the “Utilization of E-Diplomacy”, in order to equip every diplomat who is going to serve in an overseas mission with the necessary skills to navigate through social media platforms. </a:t>
            </a:r>
          </a:p>
          <a:p>
            <a:pPr lvl="0" algn="l" rtl="0">
              <a:buNone/>
            </a:pPr>
            <a:endParaRPr lang="en-US" sz="2800" b="1" u="sng" dirty="0" smtClean="0">
              <a:latin typeface="Times New Roman" pitchFamily="18" charset="0"/>
              <a:cs typeface="Times New Roman" pitchFamily="18" charset="0"/>
            </a:endParaRPr>
          </a:p>
          <a:p>
            <a:pPr lvl="0" algn="l" rtl="0">
              <a:buNone/>
            </a:pPr>
            <a:r>
              <a:rPr lang="en-US" sz="2800" b="1"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However:</a:t>
            </a:r>
          </a:p>
          <a:p>
            <a:pPr lvl="0" algn="l" rtl="0"/>
            <a:endParaRPr lang="en-US" sz="2800" b="1" u="sng" dirty="0" smtClean="0">
              <a:latin typeface="Times New Roman" pitchFamily="18" charset="0"/>
              <a:cs typeface="Times New Roman" pitchFamily="18" charset="0"/>
            </a:endParaRPr>
          </a:p>
          <a:p>
            <a:pPr algn="just" rtl="0"/>
            <a:r>
              <a:rPr lang="en-US" sz="2800" dirty="0" smtClean="0">
                <a:latin typeface="Times New Roman" pitchFamily="18" charset="0"/>
                <a:cs typeface="Times New Roman" pitchFamily="18" charset="0"/>
              </a:rPr>
              <a:t>Reflecting on the debate of generalization versus specialization in diplomatic corps, E-Diplomacy, a double-edged sword, is a matter that is better handled by experts specializing in the field to gain optimum results and to avoid critical errors. </a:t>
            </a:r>
          </a:p>
          <a:p>
            <a:pPr lvl="0" algn="just" rtl="0"/>
            <a:endParaRPr lang="en-US" b="1" u="sng" dirty="0" smtClean="0">
              <a:latin typeface="Times New Roman" pitchFamily="18" charset="0"/>
              <a:cs typeface="Times New Roman" pitchFamily="18" charset="0"/>
            </a:endParaRPr>
          </a:p>
          <a:p>
            <a:pPr algn="l" rtl="0"/>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273288"/>
          </a:xfrm>
        </p:spPr>
        <p:txBody>
          <a:bodyPr>
            <a:normAutofit fontScale="90000"/>
          </a:bodyPr>
          <a:lstStyle/>
          <a:p>
            <a:pPr algn="ctr"/>
            <a:r>
              <a:rPr lang="en-US" u="sng" dirty="0" smtClean="0">
                <a:solidFill>
                  <a:schemeClr val="bg1"/>
                </a:solidFill>
                <a:latin typeface="Andalus" pitchFamily="18" charset="-78"/>
                <a:cs typeface="Andalus" pitchFamily="18" charset="-78"/>
              </a:rPr>
              <a:t>V) Diplomacy through Networking: Interactive Diplomacy</a:t>
            </a:r>
            <a:endParaRPr lang="ar-SA" u="sng" dirty="0">
              <a:latin typeface="Andalus" pitchFamily="18" charset="-78"/>
              <a:cs typeface="Andalus" pitchFamily="18" charset="-78"/>
            </a:endParaRPr>
          </a:p>
        </p:txBody>
      </p:sp>
      <p:sp>
        <p:nvSpPr>
          <p:cNvPr id="3" name="Content Placeholder 2"/>
          <p:cNvSpPr>
            <a:spLocks noGrp="1"/>
          </p:cNvSpPr>
          <p:nvPr>
            <p:ph idx="1"/>
          </p:nvPr>
        </p:nvSpPr>
        <p:spPr/>
        <p:txBody>
          <a:bodyPr/>
          <a:lstStyle/>
          <a:p>
            <a:endParaRPr lang="ar-SA" dirty="0"/>
          </a:p>
        </p:txBody>
      </p:sp>
      <p:pic>
        <p:nvPicPr>
          <p:cNvPr id="4098" name="Picture 2" descr="C:\Users\D_I_A\Desktop\Networking.jpg"/>
          <p:cNvPicPr>
            <a:picLocks noChangeAspect="1" noChangeArrowheads="1"/>
          </p:cNvPicPr>
          <p:nvPr/>
        </p:nvPicPr>
        <p:blipFill>
          <a:blip r:embed="rId2"/>
          <a:srcRect/>
          <a:stretch>
            <a:fillRect/>
          </a:stretch>
        </p:blipFill>
        <p:spPr bwMode="auto">
          <a:xfrm>
            <a:off x="0" y="1500174"/>
            <a:ext cx="9144000" cy="53578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71480"/>
            <a:ext cx="8153400" cy="990600"/>
          </a:xfrm>
        </p:spPr>
        <p:txBody>
          <a:bodyPr>
            <a:normAutofit fontScale="90000"/>
          </a:bodyPr>
          <a:lstStyle/>
          <a:p>
            <a:pPr lvl="0"/>
            <a:r>
              <a:rPr lang="en-US" dirty="0" smtClean="0">
                <a:solidFill>
                  <a:schemeClr val="bg1"/>
                </a:solidFill>
                <a:latin typeface="Andalus" pitchFamily="18" charset="-78"/>
                <a:cs typeface="Andalus" pitchFamily="18" charset="-78"/>
              </a:rPr>
              <a:t>Diplomacy through Networking: Interactive Diplomacy</a:t>
            </a:r>
            <a:br>
              <a:rPr lang="en-US" dirty="0" smtClean="0">
                <a:solidFill>
                  <a:schemeClr val="bg1"/>
                </a:solidFill>
                <a:latin typeface="Andalus" pitchFamily="18" charset="-78"/>
                <a:cs typeface="Andalus" pitchFamily="18" charset="-78"/>
              </a:rPr>
            </a:br>
            <a:endParaRPr lang="ar-SA" dirty="0">
              <a:solidFill>
                <a:schemeClr val="bg1"/>
              </a:solidFill>
              <a:latin typeface="Andalus" pitchFamily="18" charset="-78"/>
              <a:cs typeface="Andalus" pitchFamily="18" charset="-78"/>
            </a:endParaRPr>
          </a:p>
        </p:txBody>
      </p:sp>
      <p:sp>
        <p:nvSpPr>
          <p:cNvPr id="3" name="Content Placeholder 2"/>
          <p:cNvSpPr>
            <a:spLocks noGrp="1"/>
          </p:cNvSpPr>
          <p:nvPr>
            <p:ph idx="1"/>
          </p:nvPr>
        </p:nvSpPr>
        <p:spPr>
          <a:xfrm>
            <a:off x="214282" y="1928802"/>
            <a:ext cx="8715436" cy="4357718"/>
          </a:xfrm>
        </p:spPr>
        <p:txBody>
          <a:bodyPr>
            <a:normAutofit fontScale="92500" lnSpcReduction="10000"/>
          </a:bodyPr>
          <a:lstStyle/>
          <a:p>
            <a:pPr algn="just" rtl="0"/>
            <a:r>
              <a:rPr lang="en-US" sz="2800" dirty="0" smtClean="0">
                <a:latin typeface="Times New Roman" pitchFamily="18" charset="0"/>
                <a:cs typeface="Times New Roman" pitchFamily="18" charset="0"/>
              </a:rPr>
              <a:t>The ability to create and </a:t>
            </a:r>
            <a:r>
              <a:rPr lang="en-US" sz="2800" u="sng" dirty="0" smtClean="0">
                <a:latin typeface="Times New Roman" pitchFamily="18" charset="0"/>
                <a:cs typeface="Times New Roman" pitchFamily="18" charset="0"/>
              </a:rPr>
              <a:t>maintain</a:t>
            </a:r>
            <a:r>
              <a:rPr lang="en-US" sz="2800" dirty="0" smtClean="0">
                <a:latin typeface="Times New Roman" pitchFamily="18" charset="0"/>
                <a:cs typeface="Times New Roman" pitchFamily="18" charset="0"/>
              </a:rPr>
              <a:t> a professional network remains one of the core competencies diplomats need to possess. </a:t>
            </a:r>
          </a:p>
          <a:p>
            <a:pPr algn="just" rtl="0"/>
            <a:endParaRPr lang="en-US" sz="2800" dirty="0" smtClean="0">
              <a:latin typeface="Times New Roman" pitchFamily="18" charset="0"/>
              <a:cs typeface="Times New Roman" pitchFamily="18" charset="0"/>
            </a:endParaRPr>
          </a:p>
          <a:p>
            <a:pPr algn="just" rtl="0"/>
            <a:r>
              <a:rPr lang="en-US" sz="2800" dirty="0" smtClean="0">
                <a:latin typeface="Times New Roman" pitchFamily="18" charset="0"/>
                <a:cs typeface="Times New Roman" pitchFamily="18" charset="0"/>
              </a:rPr>
              <a:t>An interrelated and outreaching web of contacts can be of great assistance to diplomats in achieving their mission and carrying out the set-objectives. </a:t>
            </a:r>
          </a:p>
          <a:p>
            <a:pPr algn="just" rtl="0"/>
            <a:endParaRPr lang="en-US" sz="2800" dirty="0" smtClean="0">
              <a:latin typeface="Times New Roman" pitchFamily="18" charset="0"/>
              <a:cs typeface="Times New Roman" pitchFamily="18" charset="0"/>
            </a:endParaRPr>
          </a:p>
          <a:p>
            <a:pPr lvl="0" algn="just" rtl="0"/>
            <a:r>
              <a:rPr lang="en-US" sz="2800" dirty="0" smtClean="0">
                <a:latin typeface="Times New Roman" pitchFamily="18" charset="0"/>
                <a:cs typeface="Times New Roman" pitchFamily="18" charset="0"/>
              </a:rPr>
              <a:t>The Institute for Diplomatic Studies developed a module with a clear methodology to improve the new attaches networking skills. </a:t>
            </a:r>
          </a:p>
          <a:p>
            <a:pPr lvl="0" algn="l" rtl="0"/>
            <a:endParaRPr lang="en-US" dirty="0" smtClean="0"/>
          </a:p>
          <a:p>
            <a:pPr algn="l" rtl="0"/>
            <a:endParaRPr lang="en-US" dirty="0" smtClean="0"/>
          </a:p>
        </p:txBody>
      </p:sp>
      <p:pic>
        <p:nvPicPr>
          <p:cNvPr id="5" name="Picture 2" descr="C:\Users\D_I_A\Desktop\Networking-01-900x900.png"/>
          <p:cNvPicPr>
            <a:picLocks noChangeAspect="1" noChangeArrowheads="1"/>
          </p:cNvPicPr>
          <p:nvPr/>
        </p:nvPicPr>
        <p:blipFill>
          <a:blip r:embed="rId2" cstate="print"/>
          <a:srcRect/>
          <a:stretch>
            <a:fillRect/>
          </a:stretch>
        </p:blipFill>
        <p:spPr bwMode="auto">
          <a:xfrm>
            <a:off x="7715272" y="0"/>
            <a:ext cx="1428728" cy="14287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229600" cy="1252728"/>
          </a:xfrm>
        </p:spPr>
        <p:txBody>
          <a:bodyPr>
            <a:normAutofit fontScale="90000"/>
          </a:bodyPr>
          <a:lstStyle/>
          <a:p>
            <a:r>
              <a:rPr lang="en-US" dirty="0" smtClean="0">
                <a:solidFill>
                  <a:schemeClr val="bg1"/>
                </a:solidFill>
                <a:latin typeface="Andalus" pitchFamily="18" charset="-78"/>
                <a:cs typeface="Andalus" pitchFamily="18" charset="-78"/>
              </a:rPr>
              <a:t>Diplomacy through Networking: Interactive Diplomacy</a:t>
            </a:r>
            <a:endParaRPr lang="ar-SA" dirty="0">
              <a:solidFill>
                <a:schemeClr val="bg1"/>
              </a:solidFill>
              <a:latin typeface="Andalus" pitchFamily="18" charset="-78"/>
              <a:cs typeface="Andalus" pitchFamily="18" charset="-78"/>
            </a:endParaRPr>
          </a:p>
        </p:txBody>
      </p:sp>
      <p:sp>
        <p:nvSpPr>
          <p:cNvPr id="3" name="Content Placeholder 2"/>
          <p:cNvSpPr>
            <a:spLocks noGrp="1"/>
          </p:cNvSpPr>
          <p:nvPr>
            <p:ph idx="1"/>
          </p:nvPr>
        </p:nvSpPr>
        <p:spPr>
          <a:xfrm>
            <a:off x="214282" y="1857364"/>
            <a:ext cx="8715436" cy="5000636"/>
          </a:xfrm>
        </p:spPr>
        <p:txBody>
          <a:bodyPr>
            <a:normAutofit fontScale="85000" lnSpcReduction="20000"/>
          </a:bodyPr>
          <a:lstStyle/>
          <a:p>
            <a:pPr lvl="0" algn="just" rtl="0"/>
            <a:r>
              <a:rPr lang="en-US" sz="3000" dirty="0" smtClean="0">
                <a:latin typeface="Times New Roman" pitchFamily="18" charset="0"/>
                <a:cs typeface="Times New Roman" pitchFamily="18" charset="0"/>
              </a:rPr>
              <a:t>In addition, IDS worked on creating new platforms &amp; channels for dialogue between the attaches and their peers worldwide to effectively apply and practice their networking skills. In the process, the Institute organized two major training programs for African diplomats from Anglophone and Francophone countries that were attended by the Egyptian attaches. In addition, IDS organized a number of joint one-day workshops that were attended by foreign and Egyptian attaches. </a:t>
            </a:r>
          </a:p>
          <a:p>
            <a:pPr lvl="0" algn="just" rtl="0"/>
            <a:endParaRPr lang="en-US" sz="3000" dirty="0" smtClean="0">
              <a:latin typeface="Times New Roman" pitchFamily="18" charset="0"/>
              <a:cs typeface="Times New Roman" pitchFamily="18" charset="0"/>
            </a:endParaRPr>
          </a:p>
          <a:p>
            <a:pPr algn="just" rtl="0"/>
            <a:r>
              <a:rPr lang="en-US" sz="3000" dirty="0" smtClean="0">
                <a:latin typeface="Times New Roman" pitchFamily="18" charset="0"/>
                <a:cs typeface="Times New Roman" pitchFamily="18" charset="0"/>
              </a:rPr>
              <a:t>IDS also worked on widening the scope of the attaches interaction to include diversified state institutions in order to familiarize the attaches with the interests and specific nature of different state’s institutions and diversify their network.</a:t>
            </a:r>
          </a:p>
          <a:p>
            <a:pPr algn="just" rtl="0"/>
            <a:endParaRPr lang="ar-SA" dirty="0">
              <a:latin typeface="Times New Roman" pitchFamily="18" charset="0"/>
              <a:cs typeface="Times New Roman" pitchFamily="18" charset="0"/>
            </a:endParaRPr>
          </a:p>
        </p:txBody>
      </p:sp>
      <p:pic>
        <p:nvPicPr>
          <p:cNvPr id="4" name="Picture 2" descr="C:\Users\D_I_A\Desktop\Networking-01-900x900.png"/>
          <p:cNvPicPr>
            <a:picLocks noChangeAspect="1" noChangeArrowheads="1"/>
          </p:cNvPicPr>
          <p:nvPr/>
        </p:nvPicPr>
        <p:blipFill>
          <a:blip r:embed="rId2" cstate="print"/>
          <a:srcRect/>
          <a:stretch>
            <a:fillRect/>
          </a:stretch>
        </p:blipFill>
        <p:spPr bwMode="auto">
          <a:xfrm>
            <a:off x="7929586" y="0"/>
            <a:ext cx="1214414" cy="142873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Andalus" pitchFamily="18" charset="-78"/>
                <a:cs typeface="Andalus" pitchFamily="18" charset="-78"/>
              </a:rPr>
              <a:t>Joint Training programs: Francophone and Anglophone African Diplomats</a:t>
            </a:r>
            <a:endParaRPr lang="en-US" sz="3200" dirty="0">
              <a:latin typeface="Andalus" pitchFamily="18" charset="-78"/>
              <a:cs typeface="Andalus" pitchFamily="18" charset="-78"/>
            </a:endParaRPr>
          </a:p>
        </p:txBody>
      </p:sp>
      <p:pic>
        <p:nvPicPr>
          <p:cNvPr id="1026" name="Picture 2" descr="C:\Users\mohamed\Desktop\osama all\IDS\pics\2378397a-e957-41c2-808a-20e3d8f00ce1.jpg"/>
          <p:cNvPicPr>
            <a:picLocks noGrp="1" noChangeAspect="1" noChangeArrowheads="1"/>
          </p:cNvPicPr>
          <p:nvPr>
            <p:ph idx="1"/>
          </p:nvPr>
        </p:nvPicPr>
        <p:blipFill>
          <a:blip r:embed="rId2" cstate="print"/>
          <a:srcRect/>
          <a:stretch>
            <a:fillRect/>
          </a:stretch>
        </p:blipFill>
        <p:spPr bwMode="auto">
          <a:xfrm>
            <a:off x="0" y="1500175"/>
            <a:ext cx="9144000" cy="4824426"/>
          </a:xfrm>
          <a:prstGeom prst="rect">
            <a:avLst/>
          </a:prstGeom>
          <a:noFill/>
        </p:spPr>
      </p:pic>
      <p:sp>
        <p:nvSpPr>
          <p:cNvPr id="6" name="Rectangle 5"/>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Egyptian and African diplomats from Anglophone countries upon completion of the </a:t>
            </a:r>
          </a:p>
          <a:p>
            <a:pPr algn="ctr"/>
            <a:r>
              <a:rPr lang="en-US" dirty="0" smtClean="0"/>
              <a:t> 2-weeks training program</a:t>
            </a:r>
            <a:endParaRPr lang="en-US" dirty="0"/>
          </a:p>
        </p:txBody>
      </p:sp>
      <p:pic>
        <p:nvPicPr>
          <p:cNvPr id="5" name="Picture 4"/>
          <p:cNvPicPr/>
          <p:nvPr/>
        </p:nvPicPr>
        <p:blipFill>
          <a:blip r:embed="rId3" cstate="print"/>
          <a:srcRect l="75490"/>
          <a:stretch>
            <a:fillRect/>
          </a:stretch>
        </p:blipFill>
        <p:spPr bwMode="auto">
          <a:xfrm>
            <a:off x="8358214" y="285728"/>
            <a:ext cx="553085" cy="7442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Andalus" pitchFamily="18" charset="-78"/>
                <a:cs typeface="Andalus" pitchFamily="18" charset="-78"/>
              </a:rPr>
              <a:t>Joint Training programs: Francophone and Anglophone African Diplomats</a:t>
            </a:r>
            <a:endParaRPr lang="en-US" sz="3200" dirty="0">
              <a:latin typeface="Andalus" pitchFamily="18" charset="-78"/>
              <a:cs typeface="Andalus" pitchFamily="18" charset="-78"/>
            </a:endParaRPr>
          </a:p>
        </p:txBody>
      </p:sp>
      <p:sp>
        <p:nvSpPr>
          <p:cNvPr id="6" name="Rectangle 5"/>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Egyptian and African diplomats from Francophone countries upon completion of the </a:t>
            </a:r>
          </a:p>
          <a:p>
            <a:pPr algn="ctr"/>
            <a:r>
              <a:rPr lang="en-US" dirty="0" smtClean="0"/>
              <a:t>2-weeks training program</a:t>
            </a:r>
            <a:endParaRPr lang="en-US" dirty="0"/>
          </a:p>
        </p:txBody>
      </p:sp>
      <p:sp>
        <p:nvSpPr>
          <p:cNvPr id="5" name="Content Placeholder 4"/>
          <p:cNvSpPr>
            <a:spLocks noGrp="1"/>
          </p:cNvSpPr>
          <p:nvPr>
            <p:ph idx="1"/>
          </p:nvPr>
        </p:nvSpPr>
        <p:spPr/>
        <p:txBody>
          <a:bodyPr/>
          <a:lstStyle/>
          <a:p>
            <a:endParaRPr lang="en-US"/>
          </a:p>
        </p:txBody>
      </p:sp>
      <p:pic>
        <p:nvPicPr>
          <p:cNvPr id="2050" name="Picture 2" descr="C:\Users\mohamed\Desktop\osama all\IDS\pics\BVRV1828.jpg"/>
          <p:cNvPicPr>
            <a:picLocks noChangeAspect="1" noChangeArrowheads="1"/>
          </p:cNvPicPr>
          <p:nvPr/>
        </p:nvPicPr>
        <p:blipFill>
          <a:blip r:embed="rId2" cstate="print"/>
          <a:srcRect/>
          <a:stretch>
            <a:fillRect/>
          </a:stretch>
        </p:blipFill>
        <p:spPr bwMode="auto">
          <a:xfrm>
            <a:off x="0" y="1500174"/>
            <a:ext cx="9144000" cy="4821244"/>
          </a:xfrm>
          <a:prstGeom prst="rect">
            <a:avLst/>
          </a:prstGeom>
          <a:noFill/>
        </p:spPr>
      </p:pic>
      <p:pic>
        <p:nvPicPr>
          <p:cNvPr id="7" name="Picture 6"/>
          <p:cNvPicPr/>
          <p:nvPr/>
        </p:nvPicPr>
        <p:blipFill>
          <a:blip r:embed="rId3" cstate="print"/>
          <a:srcRect l="75490"/>
          <a:stretch>
            <a:fillRect/>
          </a:stretch>
        </p:blipFill>
        <p:spPr bwMode="auto">
          <a:xfrm>
            <a:off x="8358214" y="285728"/>
            <a:ext cx="553085" cy="7442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hamed\Downloads\12B6A1DE-CF6C-4472-ADC3-4CF5A7DDF391.jpeg"/>
          <p:cNvPicPr>
            <a:picLocks noChangeAspect="1" noChangeArrowheads="1"/>
          </p:cNvPicPr>
          <p:nvPr/>
        </p:nvPicPr>
        <p:blipFill>
          <a:blip r:embed="rId2" cstate="print"/>
          <a:srcRect/>
          <a:stretch>
            <a:fillRect/>
          </a:stretch>
        </p:blipFill>
        <p:spPr bwMode="auto">
          <a:xfrm>
            <a:off x="0" y="428604"/>
            <a:ext cx="9144000" cy="3071834"/>
          </a:xfrm>
          <a:prstGeom prst="rect">
            <a:avLst/>
          </a:prstGeom>
          <a:noFill/>
        </p:spPr>
      </p:pic>
      <p:sp>
        <p:nvSpPr>
          <p:cNvPr id="10" name="Rectangle 9"/>
          <p:cNvSpPr/>
          <p:nvPr/>
        </p:nvSpPr>
        <p:spPr>
          <a:xfrm>
            <a:off x="0" y="3429000"/>
            <a:ext cx="9144000" cy="2857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Spanish delegation visit to the Institute</a:t>
            </a:r>
            <a:endParaRPr lang="en-US" dirty="0"/>
          </a:p>
        </p:txBody>
      </p:sp>
      <p:pic>
        <p:nvPicPr>
          <p:cNvPr id="3077" name="Picture 5" descr="C:\Users\mohamed\Downloads\picsinstitute\BA4B6695-25B2-4D01-AC40-83809C2CA19E.jpeg"/>
          <p:cNvPicPr>
            <a:picLocks noChangeAspect="1" noChangeArrowheads="1"/>
          </p:cNvPicPr>
          <p:nvPr/>
        </p:nvPicPr>
        <p:blipFill>
          <a:blip r:embed="rId3" cstate="print"/>
          <a:srcRect/>
          <a:stretch>
            <a:fillRect/>
          </a:stretch>
        </p:blipFill>
        <p:spPr bwMode="auto">
          <a:xfrm>
            <a:off x="0" y="3714752"/>
            <a:ext cx="9144000" cy="2643206"/>
          </a:xfrm>
          <a:prstGeom prst="rect">
            <a:avLst/>
          </a:prstGeom>
          <a:noFill/>
        </p:spPr>
      </p:pic>
      <p:sp>
        <p:nvSpPr>
          <p:cNvPr id="14" name="Rectangle 13"/>
          <p:cNvSpPr/>
          <p:nvPr/>
        </p:nvSpPr>
        <p:spPr>
          <a:xfrm>
            <a:off x="0" y="6357958"/>
            <a:ext cx="9144000" cy="5000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Egyptian and Swedish attaches at the Residency of the Swedish Ambassador  during a reception</a:t>
            </a:r>
            <a:endParaRPr lang="en-US" dirty="0"/>
          </a:p>
        </p:txBody>
      </p:sp>
      <p:sp>
        <p:nvSpPr>
          <p:cNvPr id="6" name="TextBox 5"/>
          <p:cNvSpPr txBox="1"/>
          <p:nvPr/>
        </p:nvSpPr>
        <p:spPr>
          <a:xfrm>
            <a:off x="0" y="1"/>
            <a:ext cx="9144000" cy="461665"/>
          </a:xfrm>
          <a:prstGeom prst="rect">
            <a:avLst/>
          </a:prstGeom>
          <a:solidFill>
            <a:schemeClr val="tx1"/>
          </a:solidFill>
        </p:spPr>
        <p:txBody>
          <a:bodyPr wrap="square" rtlCol="1">
            <a:spAutoFit/>
          </a:bodyPr>
          <a:lstStyle/>
          <a:p>
            <a:pPr algn="ctr" rtl="0"/>
            <a:r>
              <a:rPr lang="en-US" sz="2400" b="1" i="1" dirty="0" smtClean="0">
                <a:solidFill>
                  <a:schemeClr val="bg1"/>
                </a:solidFill>
                <a:latin typeface="Andalus" pitchFamily="18" charset="-78"/>
                <a:cs typeface="Andalus" pitchFamily="18" charset="-78"/>
              </a:rPr>
              <a:t>Diplomacy through Networking</a:t>
            </a:r>
            <a:endParaRPr lang="ar-SA" sz="2400" b="1" i="1" dirty="0">
              <a:solidFill>
                <a:schemeClr val="bg1"/>
              </a:solidFill>
              <a:latin typeface="Andalus" pitchFamily="18" charset="-78"/>
              <a:cs typeface="Andalus" pitchFamily="18" charset="-78"/>
            </a:endParaRPr>
          </a:p>
        </p:txBody>
      </p:sp>
      <p:pic>
        <p:nvPicPr>
          <p:cNvPr id="7" name="Picture 6"/>
          <p:cNvPicPr/>
          <p:nvPr/>
        </p:nvPicPr>
        <p:blipFill>
          <a:blip r:embed="rId4" cstate="print"/>
          <a:srcRect l="75490"/>
          <a:stretch>
            <a:fillRect/>
          </a:stretch>
        </p:blipFill>
        <p:spPr bwMode="auto">
          <a:xfrm>
            <a:off x="8501090" y="0"/>
            <a:ext cx="285720" cy="4286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_I_A\Desktop\Leadership image v1.jpg"/>
          <p:cNvPicPr>
            <a:picLocks noChangeAspect="1" noChangeArrowheads="1"/>
          </p:cNvPicPr>
          <p:nvPr/>
        </p:nvPicPr>
        <p:blipFill>
          <a:blip r:embed="rId2"/>
          <a:srcRect/>
          <a:stretch>
            <a:fillRect/>
          </a:stretch>
        </p:blipFill>
        <p:spPr bwMode="auto">
          <a:xfrm>
            <a:off x="0" y="1379537"/>
            <a:ext cx="9144000" cy="5478463"/>
          </a:xfrm>
          <a:prstGeom prst="rect">
            <a:avLst/>
          </a:prstGeom>
          <a:noFill/>
        </p:spPr>
      </p:pic>
      <p:sp>
        <p:nvSpPr>
          <p:cNvPr id="3" name="Title 2"/>
          <p:cNvSpPr>
            <a:spLocks noGrp="1"/>
          </p:cNvSpPr>
          <p:nvPr>
            <p:ph type="title"/>
          </p:nvPr>
        </p:nvSpPr>
        <p:spPr/>
        <p:txBody>
          <a:bodyPr>
            <a:normAutofit fontScale="90000"/>
          </a:bodyPr>
          <a:lstStyle/>
          <a:p>
            <a:pPr algn="ctr"/>
            <a:r>
              <a:rPr lang="en-US" dirty="0" smtClean="0">
                <a:solidFill>
                  <a:schemeClr val="bg1"/>
                </a:solidFill>
              </a:rPr>
              <a:t/>
            </a:r>
            <a:br>
              <a:rPr lang="en-US" dirty="0" smtClean="0">
                <a:solidFill>
                  <a:schemeClr val="bg1"/>
                </a:solidFill>
              </a:rPr>
            </a:br>
            <a:r>
              <a:rPr lang="en-US" u="sng" dirty="0" smtClean="0">
                <a:solidFill>
                  <a:schemeClr val="bg1"/>
                </a:solidFill>
                <a:latin typeface="Andalus" pitchFamily="18" charset="-78"/>
                <a:cs typeface="Andalus" pitchFamily="18" charset="-78"/>
              </a:rPr>
              <a:t>VI) Leadership in Diplomacy</a:t>
            </a:r>
            <a:br>
              <a:rPr lang="en-US" u="sng" dirty="0" smtClean="0">
                <a:solidFill>
                  <a:schemeClr val="bg1"/>
                </a:solidFill>
                <a:latin typeface="Andalus" pitchFamily="18" charset="-78"/>
                <a:cs typeface="Andalus" pitchFamily="18" charset="-78"/>
              </a:rPr>
            </a:br>
            <a:endParaRPr lang="ar-SA" u="sng" dirty="0">
              <a:latin typeface="Andalus" pitchFamily="18" charset="-78"/>
              <a:cs typeface="Andalus" pitchFamily="18"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7316938" cy="990600"/>
          </a:xfrm>
        </p:spPr>
        <p:txBody>
          <a:bodyPr>
            <a:normAutofit fontScale="90000"/>
          </a:bodyPr>
          <a:lstStyle/>
          <a:p>
            <a:pPr lvl="0"/>
            <a:r>
              <a:rPr lang="en-US" dirty="0" smtClean="0">
                <a:solidFill>
                  <a:schemeClr val="bg1"/>
                </a:solidFill>
                <a:latin typeface="Andalus" pitchFamily="18" charset="-78"/>
                <a:cs typeface="Andalus" pitchFamily="18" charset="-78"/>
              </a:rPr>
              <a:t>Leadership in Diplomacy</a:t>
            </a:r>
            <a:r>
              <a:rPr lang="en-US" dirty="0" smtClean="0">
                <a:solidFill>
                  <a:schemeClr val="bg1"/>
                </a:solidFill>
              </a:rPr>
              <a:t/>
            </a:r>
            <a:br>
              <a:rPr lang="en-US" dirty="0" smtClean="0">
                <a:solidFill>
                  <a:schemeClr val="bg1"/>
                </a:solidFill>
              </a:rPr>
            </a:br>
            <a:endParaRPr lang="ar-SA" dirty="0">
              <a:solidFill>
                <a:schemeClr val="bg1"/>
              </a:solidFill>
            </a:endParaRPr>
          </a:p>
        </p:txBody>
      </p:sp>
      <p:sp>
        <p:nvSpPr>
          <p:cNvPr id="3" name="Content Placeholder 2"/>
          <p:cNvSpPr>
            <a:spLocks noGrp="1"/>
          </p:cNvSpPr>
          <p:nvPr>
            <p:ph idx="1"/>
          </p:nvPr>
        </p:nvSpPr>
        <p:spPr>
          <a:xfrm>
            <a:off x="0" y="1571612"/>
            <a:ext cx="6786578" cy="5072098"/>
          </a:xfrm>
        </p:spPr>
        <p:txBody>
          <a:bodyPr>
            <a:normAutofit fontScale="77500" lnSpcReduction="20000"/>
          </a:bodyPr>
          <a:lstStyle/>
          <a:p>
            <a:pPr lvl="0" algn="just" rtl="0"/>
            <a:r>
              <a:rPr lang="en-US" dirty="0" smtClean="0">
                <a:latin typeface="Times New Roman" pitchFamily="18" charset="0"/>
                <a:cs typeface="Times New Roman" pitchFamily="18" charset="0"/>
              </a:rPr>
              <a:t>Leadership is considered to be one of the most important traits/skills in the field of diplomacy.</a:t>
            </a:r>
          </a:p>
          <a:p>
            <a:pPr lvl="0" algn="just" rtl="0"/>
            <a:endParaRPr lang="en-US" dirty="0" smtClean="0">
              <a:latin typeface="Times New Roman" pitchFamily="18" charset="0"/>
              <a:cs typeface="Times New Roman" pitchFamily="18" charset="0"/>
            </a:endParaRPr>
          </a:p>
          <a:p>
            <a:pPr lvl="0" algn="just" rtl="0"/>
            <a:r>
              <a:rPr lang="en-US" dirty="0" smtClean="0">
                <a:latin typeface="Times New Roman" pitchFamily="18" charset="0"/>
                <a:cs typeface="Times New Roman" pitchFamily="18" charset="0"/>
              </a:rPr>
              <a:t>Along with presence &amp; charisma, leadership is a prerequisite to excel especially in Multilateral </a:t>
            </a:r>
            <a:r>
              <a:rPr lang="en-US" dirty="0" err="1" smtClean="0">
                <a:latin typeface="Times New Roman" pitchFamily="18" charset="0"/>
                <a:cs typeface="Times New Roman" pitchFamily="18" charset="0"/>
              </a:rPr>
              <a:t>Fora</a:t>
            </a:r>
            <a:r>
              <a:rPr lang="en-US" dirty="0" smtClean="0">
                <a:latin typeface="Times New Roman" pitchFamily="18" charset="0"/>
                <a:cs typeface="Times New Roman" pitchFamily="18" charset="0"/>
              </a:rPr>
              <a:t>.</a:t>
            </a:r>
          </a:p>
          <a:p>
            <a:pPr lvl="0" algn="just" rtl="0"/>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Diplomats with leadership qualities have a higher tendency to propose and carry out new initiatives and open new channels for cooperation with different stakeholders. </a:t>
            </a:r>
          </a:p>
          <a:p>
            <a:pPr lvl="0" algn="just" rtl="0"/>
            <a:endParaRPr lang="en-US" dirty="0" smtClean="0">
              <a:latin typeface="Times New Roman" pitchFamily="18" charset="0"/>
              <a:cs typeface="Times New Roman" pitchFamily="18" charset="0"/>
            </a:endParaRPr>
          </a:p>
          <a:p>
            <a:pPr lvl="0" algn="just" rtl="0">
              <a:buNone/>
            </a:pPr>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Diplomatic Institutes and academies should act as a “scout” to identify junior diplomats with natural leadership skills.</a:t>
            </a:r>
          </a:p>
          <a:p>
            <a:pPr algn="just" rtl="0"/>
            <a:endParaRPr lang="en-US" dirty="0" smtClean="0">
              <a:latin typeface="Times New Roman" pitchFamily="18" charset="0"/>
              <a:cs typeface="Times New Roman" pitchFamily="18" charset="0"/>
            </a:endParaRPr>
          </a:p>
          <a:p>
            <a:pPr lvl="0" algn="l" rtl="0">
              <a:buNone/>
            </a:pPr>
            <a:endParaRPr lang="en-US" dirty="0" smtClean="0"/>
          </a:p>
          <a:p>
            <a:pPr algn="l" rtl="0">
              <a:buFont typeface="Wingdings" pitchFamily="2" charset="2"/>
              <a:buChar char="v"/>
            </a:pPr>
            <a:endParaRPr lang="ar-SA" dirty="0"/>
          </a:p>
        </p:txBody>
      </p:sp>
      <p:pic>
        <p:nvPicPr>
          <p:cNvPr id="2050" name="Picture 2" descr="C:\Users\D_I_A\Desktop\leadership-skills.jpg"/>
          <p:cNvPicPr>
            <a:picLocks noChangeAspect="1" noChangeArrowheads="1"/>
          </p:cNvPicPr>
          <p:nvPr/>
        </p:nvPicPr>
        <p:blipFill>
          <a:blip r:embed="rId2"/>
          <a:srcRect/>
          <a:stretch>
            <a:fillRect/>
          </a:stretch>
        </p:blipFill>
        <p:spPr bwMode="auto">
          <a:xfrm>
            <a:off x="7072330" y="1500210"/>
            <a:ext cx="2071670" cy="535778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29642" cy="1252728"/>
          </a:xfrm>
        </p:spPr>
        <p:txBody>
          <a:bodyPr>
            <a:noAutofit/>
          </a:bodyPr>
          <a:lstStyle/>
          <a:p>
            <a:pPr rtl="0"/>
            <a:r>
              <a:rPr lang="en-US" sz="2800" dirty="0" smtClean="0">
                <a:solidFill>
                  <a:schemeClr val="bg1"/>
                </a:solidFill>
                <a:latin typeface="Andalus" pitchFamily="18" charset="-78"/>
                <a:cs typeface="Andalus" pitchFamily="18" charset="-78"/>
              </a:rPr>
              <a:t>Navigating through volatility, uncertainty, complexity and ambiguity – </a:t>
            </a:r>
            <a:r>
              <a:rPr lang="en-US" sz="2800" i="1" dirty="0" smtClean="0">
                <a:solidFill>
                  <a:schemeClr val="bg1"/>
                </a:solidFill>
                <a:latin typeface="Andalus" pitchFamily="18" charset="-78"/>
                <a:cs typeface="Andalus" pitchFamily="18" charset="-78"/>
              </a:rPr>
              <a:t>Challenges of 21</a:t>
            </a:r>
            <a:r>
              <a:rPr lang="en-US" sz="2800" i="1" baseline="30000" dirty="0" smtClean="0">
                <a:solidFill>
                  <a:schemeClr val="bg1"/>
                </a:solidFill>
                <a:latin typeface="Andalus" pitchFamily="18" charset="-78"/>
                <a:cs typeface="Andalus" pitchFamily="18" charset="-78"/>
              </a:rPr>
              <a:t>st</a:t>
            </a:r>
            <a:r>
              <a:rPr lang="en-US" sz="2800" i="1" dirty="0" smtClean="0">
                <a:solidFill>
                  <a:schemeClr val="bg1"/>
                </a:solidFill>
                <a:latin typeface="Andalus" pitchFamily="18" charset="-78"/>
                <a:cs typeface="Andalus" pitchFamily="18" charset="-78"/>
              </a:rPr>
              <a:t> Century Diplomacy</a:t>
            </a:r>
            <a:endParaRPr lang="ar-SA" sz="2800" i="1" dirty="0">
              <a:latin typeface="Andalus" pitchFamily="18" charset="-78"/>
              <a:cs typeface="Andalus" pitchFamily="18" charset="-78"/>
            </a:endParaRPr>
          </a:p>
        </p:txBody>
      </p:sp>
      <p:sp>
        <p:nvSpPr>
          <p:cNvPr id="3" name="Content Placeholder 2"/>
          <p:cNvSpPr>
            <a:spLocks noGrp="1"/>
          </p:cNvSpPr>
          <p:nvPr>
            <p:ph idx="1"/>
          </p:nvPr>
        </p:nvSpPr>
        <p:spPr>
          <a:xfrm>
            <a:off x="357158" y="1714489"/>
            <a:ext cx="8329642" cy="4686312"/>
          </a:xfrm>
        </p:spPr>
        <p:txBody>
          <a:bodyPr>
            <a:normAutofit fontScale="85000" lnSpcReduction="10000"/>
          </a:bodyPr>
          <a:lstStyle/>
          <a:p>
            <a:pPr lvl="0" algn="l" rtl="0">
              <a:buNone/>
            </a:pPr>
            <a:r>
              <a:rPr lang="en-US" sz="4000" b="1" u="sng" dirty="0" smtClean="0"/>
              <a:t>I) Introduction</a:t>
            </a:r>
            <a:endParaRPr lang="en-US" sz="4000" b="1" u="sng" dirty="0" smtClean="0">
              <a:latin typeface="Times New Roman" pitchFamily="18" charset="0"/>
              <a:cs typeface="Times New Roman" pitchFamily="18" charset="0"/>
            </a:endParaRPr>
          </a:p>
          <a:p>
            <a:pPr lvl="0" algn="l" rtl="0">
              <a:buNone/>
            </a:pPr>
            <a:endParaRPr lang="en-US" dirty="0" smtClean="0">
              <a:latin typeface="Times New Roman" pitchFamily="18" charset="0"/>
              <a:cs typeface="Times New Roman" pitchFamily="18" charset="0"/>
            </a:endParaRPr>
          </a:p>
          <a:p>
            <a:pPr lvl="0" algn="just" rtl="0"/>
            <a:r>
              <a:rPr lang="en-US" dirty="0" smtClean="0"/>
              <a:t>Over the past two decades, the world witnessed great social, economic and political transformations due to a number of reasons- primarily the huge advancement in information technology which further fuelled globalization. </a:t>
            </a:r>
          </a:p>
          <a:p>
            <a:pPr lvl="0" algn="just" rtl="0"/>
            <a:endParaRPr lang="en-US" dirty="0" smtClean="0"/>
          </a:p>
          <a:p>
            <a:pPr lvl="0" algn="just" rtl="0"/>
            <a:r>
              <a:rPr lang="en-US" dirty="0" smtClean="0"/>
              <a:t>New emerging challenges such as cyber-security, climate change and international terrorism have effectively transformed the priorities of the International community &amp; reset the global agenda. </a:t>
            </a:r>
          </a:p>
          <a:p>
            <a:pPr lvl="0" algn="l" rtl="0"/>
            <a:endParaRPr lang="en-US" dirty="0" smtClean="0">
              <a:latin typeface="Times New Roman" pitchFamily="18" charset="0"/>
              <a:cs typeface="Times New Roman" pitchFamily="18" charset="0"/>
            </a:endParaRPr>
          </a:p>
          <a:p>
            <a:pPr lvl="0" algn="l" rtl="0">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Andalus" pitchFamily="18" charset="-78"/>
                <a:cs typeface="Andalus" pitchFamily="18" charset="-78"/>
              </a:rPr>
              <a:t/>
            </a:r>
            <a:br>
              <a:rPr lang="en-US" dirty="0" smtClean="0">
                <a:solidFill>
                  <a:schemeClr val="bg1"/>
                </a:solidFill>
                <a:latin typeface="Andalus" pitchFamily="18" charset="-78"/>
                <a:cs typeface="Andalus" pitchFamily="18" charset="-78"/>
              </a:rPr>
            </a:br>
            <a:r>
              <a:rPr lang="en-US" dirty="0" smtClean="0">
                <a:solidFill>
                  <a:schemeClr val="bg1"/>
                </a:solidFill>
                <a:latin typeface="Andalus" pitchFamily="18" charset="-78"/>
                <a:cs typeface="Andalus" pitchFamily="18" charset="-78"/>
              </a:rPr>
              <a:t>Leadership in Diplomacy</a:t>
            </a:r>
            <a:br>
              <a:rPr lang="en-US" dirty="0" smtClean="0">
                <a:solidFill>
                  <a:schemeClr val="bg1"/>
                </a:solidFill>
                <a:latin typeface="Andalus" pitchFamily="18" charset="-78"/>
                <a:cs typeface="Andalus" pitchFamily="18" charset="-78"/>
              </a:rPr>
            </a:br>
            <a:endParaRPr lang="ar-SA" dirty="0">
              <a:solidFill>
                <a:schemeClr val="bg1"/>
              </a:solidFill>
              <a:latin typeface="Andalus" pitchFamily="18" charset="-78"/>
              <a:cs typeface="Andalus" pitchFamily="18" charset="-78"/>
            </a:endParaRPr>
          </a:p>
        </p:txBody>
      </p:sp>
      <p:sp>
        <p:nvSpPr>
          <p:cNvPr id="3" name="Content Placeholder 2"/>
          <p:cNvSpPr>
            <a:spLocks noGrp="1"/>
          </p:cNvSpPr>
          <p:nvPr>
            <p:ph idx="1"/>
          </p:nvPr>
        </p:nvSpPr>
        <p:spPr>
          <a:xfrm>
            <a:off x="285720" y="1643050"/>
            <a:ext cx="8572560" cy="5000660"/>
          </a:xfrm>
        </p:spPr>
        <p:txBody>
          <a:bodyPr>
            <a:normAutofit fontScale="77500" lnSpcReduction="20000"/>
          </a:bodyPr>
          <a:lstStyle/>
          <a:p>
            <a:pPr algn="l" rtl="0"/>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However, studies have proven that leadership skills can be significantly honed with a systematic approach   &amp; appropriate training and practice. The diplomatic training should thus incorporate character-building methodologies in the trainings provided. </a:t>
            </a:r>
          </a:p>
          <a:p>
            <a:pPr algn="just" rtl="0"/>
            <a:endParaRPr lang="en-US" dirty="0" smtClean="0">
              <a:latin typeface="Times New Roman" pitchFamily="18" charset="0"/>
              <a:cs typeface="Times New Roman" pitchFamily="18" charset="0"/>
            </a:endParaRPr>
          </a:p>
          <a:p>
            <a:pPr lvl="0" algn="just" rtl="0"/>
            <a:r>
              <a:rPr lang="en-US" dirty="0" smtClean="0">
                <a:latin typeface="Times New Roman" pitchFamily="18" charset="0"/>
                <a:cs typeface="Times New Roman" pitchFamily="18" charset="0"/>
              </a:rPr>
              <a:t>The Institute for Diplomatic Studies  develops this skill by providing the trainees with opportunities for growth &amp; exposure.  </a:t>
            </a:r>
          </a:p>
          <a:p>
            <a:pPr lvl="0" algn="just" rtl="0"/>
            <a:endParaRPr lang="en-US" dirty="0" smtClean="0">
              <a:latin typeface="Times New Roman" pitchFamily="18" charset="0"/>
              <a:cs typeface="Times New Roman" pitchFamily="18" charset="0"/>
            </a:endParaRPr>
          </a:p>
          <a:p>
            <a:pPr lvl="0" algn="just" rtl="0"/>
            <a:r>
              <a:rPr lang="en-US" dirty="0" smtClean="0">
                <a:latin typeface="Times New Roman" pitchFamily="18" charset="0"/>
                <a:cs typeface="Times New Roman" pitchFamily="18" charset="0"/>
              </a:rPr>
              <a:t>IDS motivates and encourages trainees to present and carry out initiatives, thus contributing to increasing their creativity, which is cited in a number of studies as a crucial trait needed for leadership. </a:t>
            </a:r>
          </a:p>
          <a:p>
            <a:pPr algn="l" rtl="0">
              <a:buFont typeface="Wingdings" pitchFamily="2" charset="2"/>
              <a:buChar char="v"/>
            </a:pPr>
            <a:endParaRPr lang="ar-SA" dirty="0" smtClean="0"/>
          </a:p>
          <a:p>
            <a:pPr algn="l" rtl="0"/>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480" y="2000240"/>
            <a:ext cx="6143668" cy="1569660"/>
          </a:xfrm>
          <a:prstGeom prst="rect">
            <a:avLst/>
          </a:prstGeom>
          <a:noFill/>
        </p:spPr>
        <p:txBody>
          <a:bodyPr wrap="square" rtlCol="1">
            <a:spAutoFit/>
          </a:bodyPr>
          <a:lstStyle/>
          <a:p>
            <a:pPr algn="ctr" rtl="0"/>
            <a:r>
              <a:rPr lang="en-US" sz="4800" b="1" dirty="0" smtClean="0"/>
              <a:t>Thank you for your attention </a:t>
            </a:r>
            <a:endParaRPr lang="ar-EG" sz="4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u="sng" dirty="0" smtClean="0">
                <a:solidFill>
                  <a:schemeClr val="bg1"/>
                </a:solidFill>
                <a:latin typeface="Andalus" pitchFamily="18" charset="-78"/>
                <a:cs typeface="Andalus" pitchFamily="18" charset="-78"/>
              </a:rPr>
              <a:t>Challenges of 21</a:t>
            </a:r>
            <a:r>
              <a:rPr lang="en-US" sz="3600" i="1" u="sng" baseline="30000" dirty="0" smtClean="0">
                <a:solidFill>
                  <a:schemeClr val="bg1"/>
                </a:solidFill>
                <a:latin typeface="Andalus" pitchFamily="18" charset="-78"/>
                <a:cs typeface="Andalus" pitchFamily="18" charset="-78"/>
              </a:rPr>
              <a:t>st</a:t>
            </a:r>
            <a:r>
              <a:rPr lang="en-US" sz="3600" i="1" u="sng" dirty="0" smtClean="0">
                <a:solidFill>
                  <a:schemeClr val="bg1"/>
                </a:solidFill>
                <a:latin typeface="Andalus" pitchFamily="18" charset="-78"/>
                <a:cs typeface="Andalus" pitchFamily="18" charset="-78"/>
              </a:rPr>
              <a:t> Century Diplomacy</a:t>
            </a:r>
            <a:endParaRPr lang="ar-SA" sz="3600" i="1" u="sng" dirty="0">
              <a:solidFill>
                <a:schemeClr val="bg1"/>
              </a:solidFill>
              <a:latin typeface="Andalus" pitchFamily="18" charset="-78"/>
              <a:cs typeface="Andalus" pitchFamily="18" charset="-78"/>
            </a:endParaRPr>
          </a:p>
        </p:txBody>
      </p:sp>
      <p:sp>
        <p:nvSpPr>
          <p:cNvPr id="3" name="Content Placeholder 2"/>
          <p:cNvSpPr>
            <a:spLocks noGrp="1"/>
          </p:cNvSpPr>
          <p:nvPr>
            <p:ph idx="1"/>
          </p:nvPr>
        </p:nvSpPr>
        <p:spPr>
          <a:xfrm>
            <a:off x="0" y="1571612"/>
            <a:ext cx="9144000" cy="5286387"/>
          </a:xfrm>
        </p:spPr>
        <p:txBody>
          <a:bodyPr>
            <a:normAutofit fontScale="92500"/>
          </a:bodyPr>
          <a:lstStyle/>
          <a:p>
            <a:pPr algn="l" rtl="0"/>
            <a:r>
              <a:rPr lang="en-US" dirty="0" smtClean="0"/>
              <a:t>States and other international actors interact through the mechanisms of :</a:t>
            </a:r>
          </a:p>
          <a:p>
            <a:pPr algn="l" rtl="0"/>
            <a:r>
              <a:rPr lang="en-US" u="sng" dirty="0" smtClean="0"/>
              <a:t>a)communication </a:t>
            </a:r>
          </a:p>
          <a:p>
            <a:pPr algn="l" rtl="0"/>
            <a:r>
              <a:rPr lang="en-US" u="sng" dirty="0" smtClean="0"/>
              <a:t>b)negotiation</a:t>
            </a:r>
          </a:p>
          <a:p>
            <a:pPr algn="l" rtl="0"/>
            <a:r>
              <a:rPr lang="en-US" u="sng" dirty="0" smtClean="0"/>
              <a:t>c)representation  </a:t>
            </a:r>
          </a:p>
          <a:p>
            <a:pPr algn="l" rtl="0">
              <a:buNone/>
            </a:pPr>
            <a:endParaRPr lang="en-US" u="sng" dirty="0" smtClean="0"/>
          </a:p>
          <a:p>
            <a:pPr algn="just" rtl="0"/>
            <a:r>
              <a:rPr lang="en-US" dirty="0" smtClean="0"/>
              <a:t>All three functions of diplomacy have in the 21st century increasingly been challenged. There are more international actors, more channels and more issues to deal with, and naturally, these challenges need to be reflected in diplomatic training accordingly. </a:t>
            </a:r>
            <a:endParaRPr lang="ar-SA" dirty="0" smtClean="0"/>
          </a:p>
          <a:p>
            <a:pPr algn="just" rtl="0"/>
            <a:endParaRPr lang="en-US" b="1" u="sng" dirty="0" smtClean="0"/>
          </a:p>
          <a:p>
            <a:pPr algn="l" rtl="0"/>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u="sng" dirty="0" smtClean="0">
                <a:solidFill>
                  <a:schemeClr val="bg1"/>
                </a:solidFill>
                <a:latin typeface="Andalus" pitchFamily="18" charset="-78"/>
                <a:cs typeface="Andalus" pitchFamily="18" charset="-78"/>
              </a:rPr>
              <a:t>Challenges of 21</a:t>
            </a:r>
            <a:r>
              <a:rPr lang="en-US" sz="3600" i="1" u="sng" baseline="30000" dirty="0" smtClean="0">
                <a:solidFill>
                  <a:schemeClr val="bg1"/>
                </a:solidFill>
                <a:latin typeface="Andalus" pitchFamily="18" charset="-78"/>
                <a:cs typeface="Andalus" pitchFamily="18" charset="-78"/>
              </a:rPr>
              <a:t>st</a:t>
            </a:r>
            <a:r>
              <a:rPr lang="en-US" sz="3600" i="1" u="sng" dirty="0" smtClean="0">
                <a:solidFill>
                  <a:schemeClr val="bg1"/>
                </a:solidFill>
                <a:latin typeface="Andalus" pitchFamily="18" charset="-78"/>
                <a:cs typeface="Andalus" pitchFamily="18" charset="-78"/>
              </a:rPr>
              <a:t> Century Diplomacy</a:t>
            </a:r>
            <a:endParaRPr lang="ar-SA" sz="3600" u="sng" dirty="0">
              <a:latin typeface="Andalus" pitchFamily="18" charset="-78"/>
              <a:cs typeface="Andalus" pitchFamily="18" charset="-78"/>
            </a:endParaRPr>
          </a:p>
        </p:txBody>
      </p:sp>
      <p:sp>
        <p:nvSpPr>
          <p:cNvPr id="3" name="Content Placeholder 2"/>
          <p:cNvSpPr>
            <a:spLocks noGrp="1"/>
          </p:cNvSpPr>
          <p:nvPr>
            <p:ph idx="1"/>
          </p:nvPr>
        </p:nvSpPr>
        <p:spPr>
          <a:xfrm>
            <a:off x="214282" y="1775191"/>
            <a:ext cx="8572560" cy="4868519"/>
          </a:xfrm>
        </p:spPr>
        <p:txBody>
          <a:bodyPr>
            <a:normAutofit fontScale="70000" lnSpcReduction="20000"/>
          </a:bodyPr>
          <a:lstStyle/>
          <a:p>
            <a:pPr algn="just" rtl="0"/>
            <a:r>
              <a:rPr lang="en-US" b="1" u="sng" dirty="0" smtClean="0"/>
              <a:t>new channels of communication available:</a:t>
            </a:r>
            <a:r>
              <a:rPr lang="en-US" b="1" dirty="0" smtClean="0"/>
              <a:t> </a:t>
            </a:r>
            <a:r>
              <a:rPr lang="en-US" dirty="0" smtClean="0"/>
              <a:t>what challenges does modern public diplomacy face, how important is intercultural communication? How can 21st century diplomats be prepared for e-diplomacy? What are the best approaches to deal with the overflow of information and data ? </a:t>
            </a:r>
          </a:p>
          <a:p>
            <a:pPr algn="just" rtl="0"/>
            <a:endParaRPr lang="en-US" dirty="0" smtClean="0"/>
          </a:p>
          <a:p>
            <a:pPr algn="just" rtl="0"/>
            <a:endParaRPr lang="en-US" dirty="0" smtClean="0"/>
          </a:p>
          <a:p>
            <a:pPr algn="just" rtl="0"/>
            <a:r>
              <a:rPr lang="en-US" b="1" u="sng" dirty="0" smtClean="0"/>
              <a:t>more complex issues to be negotiated</a:t>
            </a:r>
            <a:r>
              <a:rPr lang="en-US" b="1" dirty="0" smtClean="0"/>
              <a:t>: </a:t>
            </a:r>
            <a:r>
              <a:rPr lang="en-US" dirty="0" smtClean="0"/>
              <a:t>how to deal with the challenge of integrating multiple issues into a coherent foreign policy? What are the best methods to train  new generations of diplomats to effectively equip them with tools to successfully negotiate multilateral trade, climate change &amp; cyber-security related agreements?  And should 21st century diplomats rather be trained as specialists or as generalists? </a:t>
            </a:r>
          </a:p>
          <a:p>
            <a:pPr algn="just" rtl="0"/>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559040"/>
          </a:xfrm>
        </p:spPr>
        <p:txBody>
          <a:bodyPr>
            <a:normAutofit/>
          </a:bodyPr>
          <a:lstStyle/>
          <a:p>
            <a:r>
              <a:rPr lang="en-US" sz="3600" dirty="0" smtClean="0">
                <a:solidFill>
                  <a:schemeClr val="bg1"/>
                </a:solidFill>
                <a:latin typeface="Andalus" pitchFamily="18" charset="-78"/>
                <a:cs typeface="Andalus" pitchFamily="18" charset="-78"/>
              </a:rPr>
              <a:t>II)  Diplomatic training: </a:t>
            </a:r>
            <a:r>
              <a:rPr lang="en-US" sz="3600" u="sng" dirty="0" smtClean="0">
                <a:solidFill>
                  <a:schemeClr val="bg1"/>
                </a:solidFill>
                <a:latin typeface="Andalus" pitchFamily="18" charset="-78"/>
                <a:cs typeface="Andalus" pitchFamily="18" charset="-78"/>
              </a:rPr>
              <a:t>Addressing the new challenges</a:t>
            </a:r>
            <a:r>
              <a:rPr lang="en-US" sz="3600" dirty="0" smtClean="0"/>
              <a:t> </a:t>
            </a:r>
            <a:endParaRPr lang="ar-SA" sz="3600" dirty="0"/>
          </a:p>
        </p:txBody>
      </p:sp>
      <p:sp>
        <p:nvSpPr>
          <p:cNvPr id="3" name="Content Placeholder 2"/>
          <p:cNvSpPr>
            <a:spLocks noGrp="1"/>
          </p:cNvSpPr>
          <p:nvPr>
            <p:ph idx="1"/>
          </p:nvPr>
        </p:nvSpPr>
        <p:spPr>
          <a:xfrm>
            <a:off x="0" y="1643051"/>
            <a:ext cx="9144000" cy="5214950"/>
          </a:xfrm>
        </p:spPr>
        <p:txBody>
          <a:bodyPr>
            <a:normAutofit fontScale="77500" lnSpcReduction="20000"/>
          </a:bodyPr>
          <a:lstStyle/>
          <a:p>
            <a:pPr algn="just" rtl="0"/>
            <a:r>
              <a:rPr lang="en-US" dirty="0" smtClean="0"/>
              <a:t>Diplomatic training in the past was primarily concerned with further developing the new diplomats grasp of international relations, international law and foreign policy.</a:t>
            </a:r>
          </a:p>
          <a:p>
            <a:pPr algn="just" rtl="0"/>
            <a:endParaRPr lang="en-US" dirty="0" smtClean="0"/>
          </a:p>
          <a:p>
            <a:pPr algn="just" rtl="0"/>
            <a:r>
              <a:rPr lang="en-US" dirty="0" smtClean="0"/>
              <a:t>The current, fast-paced set-up of diplomacy and international relations necessitates equipping new diplomats with the needed tools to address the new challenges mentioned earlier. </a:t>
            </a:r>
          </a:p>
          <a:p>
            <a:pPr algn="just" rtl="0"/>
            <a:endParaRPr lang="en-US" dirty="0" smtClean="0"/>
          </a:p>
          <a:p>
            <a:pPr algn="just" rtl="0"/>
            <a:r>
              <a:rPr lang="en-US" dirty="0" smtClean="0"/>
              <a:t>Diplomatic academies and institutes have to systematically &amp; scientifically upgrade their teaching methodologies from subject-based  to  skills-based, knowledge training, which simulates self-learn, character and capacity building .</a:t>
            </a:r>
          </a:p>
          <a:p>
            <a:pPr algn="just" rtl="0">
              <a:buNone/>
            </a:pPr>
            <a:r>
              <a:rPr lang="en-US" dirty="0" smtClean="0"/>
              <a:t> </a:t>
            </a:r>
          </a:p>
          <a:p>
            <a:pPr algn="just" rtl="0"/>
            <a:r>
              <a:rPr lang="en-US" dirty="0" smtClean="0"/>
              <a:t>The shift in the teaching paradigms can be done by focusing on developing the below sets of skills &amp;competencies:-</a:t>
            </a:r>
          </a:p>
          <a:p>
            <a:pPr algn="l" rtl="0"/>
            <a:endParaRPr lang="en-US" dirty="0" smtClean="0"/>
          </a:p>
          <a:p>
            <a:pPr algn="l" rtl="0"/>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_I_A\Desktop\UX-Research-Process.jpg"/>
          <p:cNvPicPr>
            <a:picLocks noChangeAspect="1" noChangeArrowheads="1"/>
          </p:cNvPicPr>
          <p:nvPr/>
        </p:nvPicPr>
        <p:blipFill>
          <a:blip r:embed="rId2"/>
          <a:srcRect/>
          <a:stretch>
            <a:fillRect/>
          </a:stretch>
        </p:blipFill>
        <p:spPr bwMode="auto">
          <a:xfrm>
            <a:off x="-1" y="1285836"/>
            <a:ext cx="9144001" cy="5572164"/>
          </a:xfrm>
          <a:prstGeom prst="rect">
            <a:avLst/>
          </a:prstGeom>
          <a:noFill/>
        </p:spPr>
      </p:pic>
      <p:sp>
        <p:nvSpPr>
          <p:cNvPr id="5" name="Title 4"/>
          <p:cNvSpPr>
            <a:spLocks noGrp="1"/>
          </p:cNvSpPr>
          <p:nvPr>
            <p:ph type="title"/>
          </p:nvPr>
        </p:nvSpPr>
        <p:spPr/>
        <p:txBody>
          <a:bodyPr>
            <a:noAutofit/>
          </a:bodyPr>
          <a:lstStyle/>
          <a:p>
            <a:pPr algn="ctr"/>
            <a:r>
              <a:rPr lang="en-US" sz="3200" u="sng" dirty="0" smtClean="0">
                <a:solidFill>
                  <a:schemeClr val="bg1"/>
                </a:solidFill>
                <a:latin typeface="Andalus" pitchFamily="18" charset="-78"/>
                <a:cs typeface="Andalus" pitchFamily="18" charset="-78"/>
              </a:rPr>
              <a:t>III)Research Skills – Self-learning &amp; Building </a:t>
            </a:r>
            <a:br>
              <a:rPr lang="en-US" sz="3200" u="sng" dirty="0" smtClean="0">
                <a:solidFill>
                  <a:schemeClr val="bg1"/>
                </a:solidFill>
                <a:latin typeface="Andalus" pitchFamily="18" charset="-78"/>
                <a:cs typeface="Andalus" pitchFamily="18" charset="-78"/>
              </a:rPr>
            </a:br>
            <a:r>
              <a:rPr lang="en-US" sz="3200" u="sng" dirty="0" smtClean="0">
                <a:solidFill>
                  <a:schemeClr val="bg1"/>
                </a:solidFill>
                <a:latin typeface="Andalus" pitchFamily="18" charset="-78"/>
                <a:cs typeface="Andalus" pitchFamily="18" charset="-78"/>
              </a:rPr>
              <a:t>of knowledge </a:t>
            </a:r>
            <a:endParaRPr lang="ar-SA" sz="3200" u="sng"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6429388" cy="990600"/>
          </a:xfrm>
        </p:spPr>
        <p:txBody>
          <a:bodyPr>
            <a:normAutofit fontScale="90000"/>
          </a:bodyPr>
          <a:lstStyle/>
          <a:p>
            <a:pPr rtl="0"/>
            <a:r>
              <a:rPr lang="en-US" dirty="0" smtClean="0"/>
              <a:t> </a:t>
            </a:r>
            <a:br>
              <a:rPr lang="en-US" dirty="0" smtClean="0"/>
            </a:br>
            <a:r>
              <a:rPr lang="en-US" sz="3100" b="1" dirty="0" smtClean="0">
                <a:solidFill>
                  <a:schemeClr val="bg1"/>
                </a:solidFill>
                <a:latin typeface="Andalus" pitchFamily="18" charset="-78"/>
                <a:cs typeface="Andalus" pitchFamily="18" charset="-78"/>
              </a:rPr>
              <a:t>Research Skills – Self-learning &amp; Building </a:t>
            </a:r>
            <a:br>
              <a:rPr lang="en-US" sz="3100" b="1" dirty="0" smtClean="0">
                <a:solidFill>
                  <a:schemeClr val="bg1"/>
                </a:solidFill>
                <a:latin typeface="Andalus" pitchFamily="18" charset="-78"/>
                <a:cs typeface="Andalus" pitchFamily="18" charset="-78"/>
              </a:rPr>
            </a:br>
            <a:r>
              <a:rPr lang="en-US" sz="3100" b="1" dirty="0" smtClean="0">
                <a:solidFill>
                  <a:schemeClr val="bg1"/>
                </a:solidFill>
                <a:latin typeface="Andalus" pitchFamily="18" charset="-78"/>
                <a:cs typeface="Andalus" pitchFamily="18" charset="-78"/>
              </a:rPr>
              <a:t>of knowledge </a:t>
            </a:r>
            <a:r>
              <a:rPr lang="en-US" dirty="0" smtClean="0">
                <a:latin typeface="Andalus" pitchFamily="18" charset="-78"/>
                <a:cs typeface="Andalus" pitchFamily="18" charset="-78"/>
              </a:rPr>
              <a:t/>
            </a:r>
            <a:br>
              <a:rPr lang="en-US" dirty="0" smtClean="0">
                <a:latin typeface="Andalus" pitchFamily="18" charset="-78"/>
                <a:cs typeface="Andalus" pitchFamily="18" charset="-78"/>
              </a:rPr>
            </a:br>
            <a:endParaRPr lang="ar-SA" dirty="0">
              <a:latin typeface="Andalus" pitchFamily="18" charset="-78"/>
              <a:cs typeface="Andalus" pitchFamily="18" charset="-78"/>
            </a:endParaRPr>
          </a:p>
        </p:txBody>
      </p:sp>
      <p:sp>
        <p:nvSpPr>
          <p:cNvPr id="3" name="Content Placeholder 2"/>
          <p:cNvSpPr>
            <a:spLocks noGrp="1"/>
          </p:cNvSpPr>
          <p:nvPr>
            <p:ph idx="1"/>
          </p:nvPr>
        </p:nvSpPr>
        <p:spPr>
          <a:xfrm>
            <a:off x="214282" y="1714488"/>
            <a:ext cx="8715436" cy="4710114"/>
          </a:xfrm>
        </p:spPr>
        <p:txBody>
          <a:bodyPr>
            <a:normAutofit fontScale="77500" lnSpcReduction="20000"/>
          </a:bodyPr>
          <a:lstStyle/>
          <a:p>
            <a:pPr lvl="0" algn="just" rtl="0"/>
            <a:r>
              <a:rPr lang="en-US" dirty="0" smtClean="0">
                <a:latin typeface="Times New Roman" pitchFamily="18" charset="0"/>
                <a:cs typeface="Times New Roman" pitchFamily="18" charset="0"/>
              </a:rPr>
              <a:t>The nature of diplomat's work involves movement across various departments within the Ministry and overseas and the handling of diverse portfolios in the process.</a:t>
            </a:r>
          </a:p>
          <a:p>
            <a:pPr lvl="0" algn="just" rtl="0"/>
            <a:endParaRPr lang="en-US" dirty="0" smtClean="0">
              <a:latin typeface="Times New Roman" pitchFamily="18" charset="0"/>
              <a:cs typeface="Times New Roman" pitchFamily="18" charset="0"/>
            </a:endParaRPr>
          </a:p>
          <a:p>
            <a:pPr lvl="0" algn="just" rtl="0"/>
            <a:r>
              <a:rPr lang="en-US" dirty="0" smtClean="0">
                <a:latin typeface="Times New Roman" pitchFamily="18" charset="0"/>
                <a:cs typeface="Times New Roman" pitchFamily="18" charset="0"/>
              </a:rPr>
              <a:t>The overflow of information &amp; the rapidly changing global trends create a new challenge for diplomats to adjust and develop accordingly. </a:t>
            </a:r>
          </a:p>
          <a:p>
            <a:pPr lvl="0" algn="just" rtl="0"/>
            <a:endParaRPr lang="en-US" dirty="0" smtClean="0">
              <a:latin typeface="Times New Roman" pitchFamily="18" charset="0"/>
              <a:cs typeface="Times New Roman" pitchFamily="18" charset="0"/>
            </a:endParaRPr>
          </a:p>
          <a:p>
            <a:pPr lvl="0" algn="just" rtl="0"/>
            <a:r>
              <a:rPr lang="en-US" dirty="0" smtClean="0">
                <a:latin typeface="Times New Roman" pitchFamily="18" charset="0"/>
                <a:cs typeface="Times New Roman" pitchFamily="18" charset="0"/>
              </a:rPr>
              <a:t>Research skills is thus identified as a primary tool for diplomats to keep up with the emerging concepts, ideas and trends.   </a:t>
            </a:r>
          </a:p>
          <a:p>
            <a:pPr lvl="0" algn="just" rtl="0"/>
            <a:endParaRPr lang="en-US" dirty="0" smtClean="0">
              <a:latin typeface="Times New Roman" pitchFamily="18" charset="0"/>
              <a:cs typeface="Times New Roman" pitchFamily="18" charset="0"/>
            </a:endParaRPr>
          </a:p>
          <a:p>
            <a:pPr lvl="0" algn="just" rtl="0"/>
            <a:r>
              <a:rPr lang="en-US" dirty="0" smtClean="0">
                <a:latin typeface="Times New Roman" pitchFamily="18" charset="0"/>
                <a:cs typeface="Times New Roman" pitchFamily="18" charset="0"/>
              </a:rPr>
              <a:t>Research and analysis of information on issues and countries of interest is a necessity to provide quality and timely policy recommendations. </a:t>
            </a:r>
          </a:p>
        </p:txBody>
      </p:sp>
      <p:pic>
        <p:nvPicPr>
          <p:cNvPr id="5122" name="Picture 2" descr="C:\Users\D_I_A\Desktop\research-400x215.jpg"/>
          <p:cNvPicPr>
            <a:picLocks noChangeAspect="1" noChangeArrowheads="1"/>
          </p:cNvPicPr>
          <p:nvPr/>
        </p:nvPicPr>
        <p:blipFill>
          <a:blip r:embed="rId2"/>
          <a:srcRect/>
          <a:stretch>
            <a:fillRect/>
          </a:stretch>
        </p:blipFill>
        <p:spPr bwMode="auto">
          <a:xfrm>
            <a:off x="6429388" y="0"/>
            <a:ext cx="2714612" cy="135729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572560" cy="990600"/>
          </a:xfrm>
        </p:spPr>
        <p:txBody>
          <a:bodyPr>
            <a:normAutofit fontScale="90000"/>
          </a:bodyPr>
          <a:lstStyle/>
          <a:p>
            <a:r>
              <a:rPr lang="en-US" b="1" dirty="0" smtClean="0">
                <a:solidFill>
                  <a:schemeClr val="bg1"/>
                </a:solidFill>
                <a:latin typeface="Andalus" pitchFamily="18" charset="-78"/>
                <a:cs typeface="Andalus" pitchFamily="18" charset="-78"/>
              </a:rPr>
              <a:t>Research Skills – </a:t>
            </a:r>
            <a:r>
              <a:rPr lang="en-US" sz="4800" dirty="0" smtClean="0">
                <a:solidFill>
                  <a:schemeClr val="bg1"/>
                </a:solidFill>
                <a:latin typeface="Andalus" pitchFamily="18" charset="-78"/>
                <a:cs typeface="Andalus" pitchFamily="18" charset="-78"/>
              </a:rPr>
              <a:t>Self-learning &amp; </a:t>
            </a:r>
            <a:r>
              <a:rPr lang="en-US" b="1" dirty="0" smtClean="0">
                <a:solidFill>
                  <a:schemeClr val="bg1"/>
                </a:solidFill>
                <a:latin typeface="Andalus" pitchFamily="18" charset="-78"/>
                <a:cs typeface="Andalus" pitchFamily="18" charset="-78"/>
              </a:rPr>
              <a:t>Building of knowledge </a:t>
            </a:r>
            <a:r>
              <a:rPr lang="en-US" dirty="0" smtClean="0">
                <a:latin typeface="Andalus" pitchFamily="18" charset="-78"/>
                <a:cs typeface="Andalus" pitchFamily="18" charset="-78"/>
              </a:rPr>
              <a:t/>
            </a:r>
            <a:br>
              <a:rPr lang="en-US" dirty="0" smtClean="0">
                <a:latin typeface="Andalus" pitchFamily="18" charset="-78"/>
                <a:cs typeface="Andalus" pitchFamily="18" charset="-78"/>
              </a:rPr>
            </a:br>
            <a:endParaRPr lang="ar-SA" dirty="0">
              <a:latin typeface="Andalus" pitchFamily="18" charset="-78"/>
              <a:cs typeface="Andalus" pitchFamily="18" charset="-78"/>
            </a:endParaRPr>
          </a:p>
        </p:txBody>
      </p:sp>
      <p:sp>
        <p:nvSpPr>
          <p:cNvPr id="3" name="Content Placeholder 2"/>
          <p:cNvSpPr>
            <a:spLocks noGrp="1"/>
          </p:cNvSpPr>
          <p:nvPr>
            <p:ph idx="1"/>
          </p:nvPr>
        </p:nvSpPr>
        <p:spPr>
          <a:xfrm>
            <a:off x="0" y="1214422"/>
            <a:ext cx="6786578" cy="5643578"/>
          </a:xfrm>
        </p:spPr>
        <p:txBody>
          <a:bodyPr>
            <a:noAutofit/>
          </a:bodyPr>
          <a:lstStyle/>
          <a:p>
            <a:pPr lvl="0" algn="just" rtl="0"/>
            <a:endParaRPr lang="en-US" sz="2400" dirty="0" smtClean="0">
              <a:latin typeface="Times New Roman" pitchFamily="18" charset="0"/>
              <a:cs typeface="Times New Roman" pitchFamily="18" charset="0"/>
            </a:endParaRPr>
          </a:p>
          <a:p>
            <a:pPr algn="just" rtl="0"/>
            <a:r>
              <a:rPr lang="en-US" sz="2000" dirty="0" smtClean="0">
                <a:latin typeface="Times New Roman" pitchFamily="18" charset="0"/>
                <a:cs typeface="Times New Roman" pitchFamily="18" charset="0"/>
              </a:rPr>
              <a:t>A recent study by the University of British Colombia placed research and disciplinary knowledge at the core of the skills needed for success .  </a:t>
            </a:r>
          </a:p>
          <a:p>
            <a:pPr algn="just" rtl="0"/>
            <a:endParaRPr lang="en-US" sz="2000" dirty="0" smtClean="0">
              <a:latin typeface="Times New Roman" pitchFamily="18" charset="0"/>
              <a:cs typeface="Times New Roman" pitchFamily="18" charset="0"/>
            </a:endParaRPr>
          </a:p>
          <a:p>
            <a:pPr lvl="0" algn="just" rtl="0"/>
            <a:r>
              <a:rPr lang="en-US" sz="2000" dirty="0" smtClean="0">
                <a:latin typeface="Times New Roman" pitchFamily="18" charset="0"/>
                <a:cs typeface="Times New Roman" pitchFamily="18" charset="0"/>
              </a:rPr>
              <a:t>Trainees at the Egyptian Institute for Diplomatic Studies submit a 15,000 words research paper/policy recommendation on issues of interest to the ministry as part of their training program. Additionally, they are required to submit other papers and prepare presentations on different topics to ensure that they acquired subject-related information and build their research and presentation skills.</a:t>
            </a:r>
          </a:p>
          <a:p>
            <a:pPr lvl="0" algn="just" rtl="0"/>
            <a:endParaRPr lang="en-US" sz="2000" dirty="0" smtClean="0">
              <a:latin typeface="Times New Roman" pitchFamily="18" charset="0"/>
              <a:cs typeface="Times New Roman" pitchFamily="18" charset="0"/>
            </a:endParaRPr>
          </a:p>
          <a:p>
            <a:pPr lvl="0" algn="just" rtl="0"/>
            <a:r>
              <a:rPr lang="en-US" sz="2000" dirty="0" smtClean="0">
                <a:latin typeface="Times New Roman" pitchFamily="18" charset="0"/>
                <a:cs typeface="Times New Roman" pitchFamily="18" charset="0"/>
              </a:rPr>
              <a:t>Their research skills and abilities are thus  upgraded due to  the supervision of the researches by an expert academic / professional panel that work with them year-round on data-gathering, verification and analyses of  present information. </a:t>
            </a:r>
            <a:endParaRPr lang="ar-SA" sz="2000" dirty="0">
              <a:latin typeface="Times New Roman" pitchFamily="18" charset="0"/>
              <a:cs typeface="Times New Roman" pitchFamily="18" charset="0"/>
            </a:endParaRPr>
          </a:p>
        </p:txBody>
      </p:sp>
      <p:pic>
        <p:nvPicPr>
          <p:cNvPr id="6146" name="Picture 2" descr="C:\Users\D_I_A\Desktop\gps-flower_0.jpg"/>
          <p:cNvPicPr>
            <a:picLocks noChangeAspect="1" noChangeArrowheads="1"/>
          </p:cNvPicPr>
          <p:nvPr/>
        </p:nvPicPr>
        <p:blipFill>
          <a:blip r:embed="rId2" cstate="print"/>
          <a:srcRect/>
          <a:stretch>
            <a:fillRect/>
          </a:stretch>
        </p:blipFill>
        <p:spPr bwMode="auto">
          <a:xfrm>
            <a:off x="6858016" y="1571612"/>
            <a:ext cx="2285984" cy="52863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u="sng" dirty="0" smtClean="0">
                <a:solidFill>
                  <a:schemeClr val="bg1"/>
                </a:solidFill>
                <a:latin typeface="Andalus" pitchFamily="18" charset="-78"/>
                <a:cs typeface="Andalus" pitchFamily="18" charset="-78"/>
              </a:rPr>
              <a:t>IV) Technology &amp; Communication –  Diplomat's prime tools in the 21</a:t>
            </a:r>
            <a:r>
              <a:rPr lang="en-US" sz="3600" u="sng" baseline="30000" dirty="0" smtClean="0">
                <a:solidFill>
                  <a:schemeClr val="bg1"/>
                </a:solidFill>
                <a:latin typeface="Andalus" pitchFamily="18" charset="-78"/>
                <a:cs typeface="Andalus" pitchFamily="18" charset="-78"/>
              </a:rPr>
              <a:t>st</a:t>
            </a:r>
            <a:r>
              <a:rPr lang="en-US" sz="3600" u="sng" dirty="0" smtClean="0">
                <a:solidFill>
                  <a:schemeClr val="bg1"/>
                </a:solidFill>
                <a:latin typeface="Andalus" pitchFamily="18" charset="-78"/>
                <a:cs typeface="Andalus" pitchFamily="18" charset="-78"/>
              </a:rPr>
              <a:t> century</a:t>
            </a:r>
            <a:endParaRPr lang="ar-SA" sz="3600" u="sng" dirty="0">
              <a:latin typeface="Andalus" pitchFamily="18" charset="-78"/>
              <a:cs typeface="Andalus" pitchFamily="18" charset="-78"/>
            </a:endParaRPr>
          </a:p>
        </p:txBody>
      </p:sp>
      <p:pic>
        <p:nvPicPr>
          <p:cNvPr id="3074" name="Picture 2" descr="C:\Users\D_I_A\Desktop\Twitter-diplomacy-carousel-copy.jpg"/>
          <p:cNvPicPr>
            <a:picLocks noGrp="1" noChangeAspect="1" noChangeArrowheads="1"/>
          </p:cNvPicPr>
          <p:nvPr>
            <p:ph idx="1"/>
          </p:nvPr>
        </p:nvPicPr>
        <p:blipFill>
          <a:blip r:embed="rId2"/>
          <a:srcRect/>
          <a:stretch>
            <a:fillRect/>
          </a:stretch>
        </p:blipFill>
        <p:spPr bwMode="auto">
          <a:xfrm>
            <a:off x="0" y="1428736"/>
            <a:ext cx="9144000" cy="542926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842</TotalTime>
  <Words>1215</Words>
  <Application>Microsoft Office PowerPoint</Application>
  <PresentationFormat>On-screen Show (4:3)</PresentationFormat>
  <Paragraphs>99</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Andalus</vt:lpstr>
      <vt:lpstr>Arial</vt:lpstr>
      <vt:lpstr>Calibri</vt:lpstr>
      <vt:lpstr>Corbel</vt:lpstr>
      <vt:lpstr>Tahoma</vt:lpstr>
      <vt:lpstr>Times New Roman</vt:lpstr>
      <vt:lpstr>Wingdings</vt:lpstr>
      <vt:lpstr>Wingdings 2</vt:lpstr>
      <vt:lpstr>Wingdings 3</vt:lpstr>
      <vt:lpstr>Module</vt:lpstr>
      <vt:lpstr>PowerPoint Presentation</vt:lpstr>
      <vt:lpstr>Navigating through volatility, uncertainty, complexity and ambiguity – Challenges of 21st Century Diplomacy</vt:lpstr>
      <vt:lpstr>Challenges of 21st Century Diplomacy</vt:lpstr>
      <vt:lpstr>Challenges of 21st Century Diplomacy</vt:lpstr>
      <vt:lpstr>II)  Diplomatic training: Addressing the new challenges </vt:lpstr>
      <vt:lpstr>III)Research Skills – Self-learning &amp; Building  of knowledge </vt:lpstr>
      <vt:lpstr>  Research Skills – Self-learning &amp; Building  of knowledge  </vt:lpstr>
      <vt:lpstr>Research Skills – Self-learning &amp; Building of knowledge  </vt:lpstr>
      <vt:lpstr>IV) Technology &amp; Communication –  Diplomat's prime tools in the 21st century</vt:lpstr>
      <vt:lpstr>Technology &amp; Communication –  Diplomat's prime tools in the 21st century </vt:lpstr>
      <vt:lpstr>Technology &amp; Communication –  diplomat's prime tools in the 21st century</vt:lpstr>
      <vt:lpstr>V) Diplomacy through Networking: Interactive Diplomacy</vt:lpstr>
      <vt:lpstr>Diplomacy through Networking: Interactive Diplomacy </vt:lpstr>
      <vt:lpstr>Diplomacy through Networking: Interactive Diplomacy</vt:lpstr>
      <vt:lpstr>Joint Training programs: Francophone and Anglophone African Diplomats</vt:lpstr>
      <vt:lpstr>Joint Training programs: Francophone and Anglophone African Diplomats</vt:lpstr>
      <vt:lpstr>PowerPoint Presentation</vt:lpstr>
      <vt:lpstr> VI) Leadership in Diplomacy </vt:lpstr>
      <vt:lpstr>Leadership in Diplomacy </vt:lpstr>
      <vt:lpstr> Leadership in Diplomacy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D_I_A</dc:creator>
  <cp:lastModifiedBy>Marneweck, R Ms : Division: Web Development, DIRCO</cp:lastModifiedBy>
  <cp:revision>85</cp:revision>
  <dcterms:created xsi:type="dcterms:W3CDTF">2019-03-05T08:08:37Z</dcterms:created>
  <dcterms:modified xsi:type="dcterms:W3CDTF">2019-06-20T10:10:18Z</dcterms:modified>
</cp:coreProperties>
</file>