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sldIdLst>
    <p:sldId id="257" r:id="rId3"/>
    <p:sldId id="26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7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1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67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9258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214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20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689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541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50B307-67C4-4371-A70C-580D888A8E98}" type="slidenum">
              <a:rPr lang="en-US">
                <a:solidFill>
                  <a:srgbClr val="000000"/>
                </a:solidFill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163037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7202-93F5-4CED-9742-C79E3FAA901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0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B7214-AA6A-4310-8684-D68F31CE03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2C4C-0723-451E-8A0D-34A664959A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60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BA31-C2DD-42E3-A2E5-88C0A89B98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20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4D68D-F49E-4050-B1AE-57B68AAA765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95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936D-73F7-4F79-A61A-3A1C81BA16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09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D0B1F-AE52-4EE2-A7AB-658C0E1BBF9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71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9665-F00F-4A80-B249-D97A3EE107D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853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1800F-06FB-41AD-BA4E-5434F2C351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58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7272-DD8E-41B2-B6B8-97E6073957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72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574F4-8CF6-4EF6-8745-2C0D938770D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2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3855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364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DE34-0D67-4C2A-A871-25027F15506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23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038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0CAC5-FB0F-4776-A033-587F29A533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42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A987-3AB9-438F-A4AE-236756A52F0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3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9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0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5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85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Powerpoint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1"/>
          <a:stretch>
            <a:fillRect/>
          </a:stretch>
        </p:blipFill>
        <p:spPr bwMode="auto">
          <a:xfrm>
            <a:off x="0" y="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2052" name="Picture 7" descr="dirclogo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07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/>
        </p:nvSpPr>
        <p:spPr bwMode="auto">
          <a:xfrm>
            <a:off x="0" y="5715000"/>
            <a:ext cx="12192000" cy="76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1"/>
            <a:ext cx="29464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" panose="02020603050405020304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06C1FAA-8AF0-4386-BAC7-A18E56A2F1F9}" type="slidenum">
              <a:rPr lang="en-GB">
                <a:solidFill>
                  <a:srgbClr val="000000"/>
                </a:solidFill>
                <a:ea typeface="MS PGothic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93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680391" y="560172"/>
            <a:ext cx="8229600" cy="4580239"/>
          </a:xfrm>
        </p:spPr>
        <p:txBody>
          <a:bodyPr/>
          <a:lstStyle/>
          <a:p>
            <a:pPr>
              <a:defRPr/>
            </a:pP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FEEDBACK FROM INAUGURAL MEETING OF CONFERENCE OF AFRICAN DIPLOMATIC ACADEMIES, UNIVERSITIES AND RESEARCH INSTITUTES FORUM FOR AFRICAN DIPLOMACY</a:t>
            </a:r>
            <a:b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 February to 1 March 2018</a:t>
            </a: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b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ZA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Z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		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18185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Diplomacy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881683"/>
              </p:ext>
            </p:extLst>
          </p:nvPr>
        </p:nvGraphicFramePr>
        <p:xfrm>
          <a:off x="1186249" y="2274093"/>
          <a:ext cx="8528202" cy="2233932"/>
        </p:xfrm>
        <a:graphic>
          <a:graphicData uri="http://schemas.openxmlformats.org/drawingml/2006/table">
            <a:tbl>
              <a:tblPr firstRow="1" firstCol="1" bandRow="1"/>
              <a:tblGrid>
                <a:gridCol w="2475585"/>
                <a:gridCol w="3138394"/>
                <a:gridCol w="2914223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Strengthening team of experts on negotiation process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Training for African Diplomats on Peace Diplomacy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presentation and draft Module on teaching Peace Diplomacy</a:t>
                      </a:r>
                      <a:r>
                        <a:rPr lang="en-Z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(MSU DIRCO)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need for a production of knowledge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institutions to conduct research on the what is the ideology behind African peace Diplomacy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 on the mechanism that will help us move forward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paper on African Peace Diplomacy</a:t>
                      </a: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(ACCORD – CODESERIA)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986641" y="0"/>
            <a:ext cx="1863239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9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08" y="1344827"/>
            <a:ext cx="10972800" cy="4038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Some of the areas have been incorporated in the </a:t>
            </a:r>
            <a:r>
              <a:rPr lang="en-US" b="1" dirty="0" smtClean="0">
                <a:latin typeface="Calibri" panose="020F0502020204030204" pitchFamily="34" charset="0"/>
              </a:rPr>
              <a:t>2019 Programme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Other areas need to be undertaken as </a:t>
            </a:r>
            <a:r>
              <a:rPr lang="en-US" b="1" dirty="0" smtClean="0">
                <a:latin typeface="Calibri" panose="020F0502020204030204" pitchFamily="34" charset="0"/>
              </a:rPr>
              <a:t>Research for African Diplomatic Practice </a:t>
            </a:r>
          </a:p>
          <a:p>
            <a:pPr marL="0" indent="0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Methods of </a:t>
            </a:r>
            <a:r>
              <a:rPr lang="en-US" b="1" dirty="0" smtClean="0">
                <a:latin typeface="Calibri" panose="020F0502020204030204" pitchFamily="34" charset="0"/>
              </a:rPr>
              <a:t>Reviewing and Revising Diplomatic Training Curriculum </a:t>
            </a:r>
            <a:r>
              <a:rPr lang="en-US" dirty="0" smtClean="0">
                <a:latin typeface="Calibri" panose="020F0502020204030204" pitchFamily="34" charset="0"/>
              </a:rPr>
              <a:t>needs to be undertaken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Universities need to mindful of </a:t>
            </a:r>
            <a:r>
              <a:rPr lang="en-US" b="1" dirty="0" smtClean="0">
                <a:latin typeface="Calibri" panose="020F0502020204030204" pitchFamily="34" charset="0"/>
              </a:rPr>
              <a:t>Diplomatic Practice as an important sub-set of the teaching of Diplomacy</a:t>
            </a:r>
            <a:endParaRPr lang="en-ZA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Theme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sz="3200" b="1" i="1" dirty="0" smtClean="0"/>
          </a:p>
          <a:p>
            <a:pPr marL="0" indent="0">
              <a:buNone/>
            </a:pPr>
            <a:endParaRPr lang="en-ZA" sz="3200" b="1" i="1" dirty="0"/>
          </a:p>
          <a:p>
            <a:pPr marL="0" indent="0">
              <a:buNone/>
            </a:pPr>
            <a:r>
              <a:rPr lang="en-ZA" sz="3200" b="1" i="1" dirty="0" smtClean="0"/>
              <a:t>African </a:t>
            </a:r>
            <a:r>
              <a:rPr lang="en-ZA" sz="3200" b="1" i="1" dirty="0"/>
              <a:t>Diplomacy: Identity, Objectives, Realities and Futures in a Dynamic and Changing World</a:t>
            </a: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2184"/>
          </a:xfrm>
        </p:spPr>
        <p:txBody>
          <a:bodyPr/>
          <a:lstStyle/>
          <a:p>
            <a:r>
              <a:rPr lang="en-US" sz="3600" dirty="0" smtClean="0"/>
              <a:t>Thematic Areas 2018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60" y="1270687"/>
            <a:ext cx="10972800" cy="4038600"/>
          </a:xfrm>
        </p:spPr>
        <p:txBody>
          <a:bodyPr/>
          <a:lstStyle/>
          <a:p>
            <a:pPr lvl="0"/>
            <a:r>
              <a:rPr lang="en-ZA" sz="2400" b="1" dirty="0"/>
              <a:t>Plenary 1: African State in the 4</a:t>
            </a:r>
            <a:r>
              <a:rPr lang="en-ZA" sz="2400" b="1" baseline="30000" dirty="0"/>
              <a:t>th</a:t>
            </a:r>
            <a:r>
              <a:rPr lang="en-ZA" sz="2400" b="1" dirty="0"/>
              <a:t>  Industrial Revolution: The critical responses in our </a:t>
            </a:r>
            <a:r>
              <a:rPr lang="en-ZA" sz="2400" b="1" dirty="0" smtClean="0"/>
              <a:t>Diplomacy</a:t>
            </a:r>
          </a:p>
          <a:p>
            <a:pPr marL="0" lvl="0" indent="0">
              <a:buNone/>
            </a:pPr>
            <a:endParaRPr lang="en-ZA" sz="2400" dirty="0"/>
          </a:p>
          <a:p>
            <a:pPr lvl="0"/>
            <a:r>
              <a:rPr lang="en-ZA" sz="2400" b="1" dirty="0"/>
              <a:t>Plenary 2: African Diplomacy in a dynamic and ever-changing </a:t>
            </a:r>
            <a:r>
              <a:rPr lang="en-ZA" sz="2400" b="1" dirty="0" smtClean="0"/>
              <a:t>world</a:t>
            </a:r>
            <a:endParaRPr lang="en-ZA" sz="2400" dirty="0" smtClean="0"/>
          </a:p>
          <a:p>
            <a:pPr lvl="0"/>
            <a:endParaRPr lang="en-ZA" sz="2400" b="1" dirty="0"/>
          </a:p>
          <a:p>
            <a:pPr lvl="0"/>
            <a:r>
              <a:rPr lang="en-ZA" sz="2400" b="1" dirty="0" smtClean="0"/>
              <a:t>Plenary </a:t>
            </a:r>
            <a:r>
              <a:rPr lang="en-ZA" sz="2400" b="1" dirty="0"/>
              <a:t>3: The State of the global economy: Challenges and Opportunities for African Sustainable Development</a:t>
            </a:r>
            <a:endParaRPr lang="en-ZA" sz="2400" dirty="0"/>
          </a:p>
          <a:p>
            <a:pPr marL="0" indent="0">
              <a:buNone/>
            </a:pPr>
            <a:r>
              <a:rPr lang="en-ZA" sz="2400" dirty="0"/>
              <a:t> </a:t>
            </a:r>
          </a:p>
          <a:p>
            <a:pPr lvl="0"/>
            <a:r>
              <a:rPr lang="en-ZA" sz="2400" b="1" dirty="0" smtClean="0"/>
              <a:t>Plenary 4: Peace </a:t>
            </a:r>
            <a:r>
              <a:rPr lang="en-ZA" sz="2400" b="1" dirty="0"/>
              <a:t>Diplomacy on the Continent: Key Lessons</a:t>
            </a:r>
            <a:endParaRPr lang="en-ZA" sz="2400" dirty="0"/>
          </a:p>
          <a:p>
            <a:endParaRPr lang="en-ZA" sz="2400" dirty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Generation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94913"/>
              </p:ext>
            </p:extLst>
          </p:nvPr>
        </p:nvGraphicFramePr>
        <p:xfrm>
          <a:off x="1128584" y="1952369"/>
          <a:ext cx="9325232" cy="2207740"/>
        </p:xfrm>
        <a:graphic>
          <a:graphicData uri="http://schemas.openxmlformats.org/drawingml/2006/table">
            <a:tbl>
              <a:tblPr firstRow="1" firstCol="1" bandRow="1"/>
              <a:tblGrid>
                <a:gridCol w="2706949"/>
                <a:gridCol w="3431702"/>
                <a:gridCol w="3186581"/>
              </a:tblGrid>
              <a:tr h="22077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Intellectual property rights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aware of the cost of this technology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of knowledge around property rights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Themes need to be incorporated in a session on STI Diplomacy in the Age of the 4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Industrial Revolution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71633"/>
              </p:ext>
            </p:extLst>
          </p:nvPr>
        </p:nvGraphicFramePr>
        <p:xfrm>
          <a:off x="1128583" y="1740243"/>
          <a:ext cx="9333469" cy="195707"/>
        </p:xfrm>
        <a:graphic>
          <a:graphicData uri="http://schemas.openxmlformats.org/drawingml/2006/table">
            <a:tbl>
              <a:tblPr firstRow="1" firstCol="1" bandRow="1"/>
              <a:tblGrid>
                <a:gridCol w="2709341"/>
                <a:gridCol w="3434733"/>
                <a:gridCol w="3189395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200" b="1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2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Industrial Revolution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411026"/>
              </p:ext>
            </p:extLst>
          </p:nvPr>
        </p:nvGraphicFramePr>
        <p:xfrm>
          <a:off x="1458097" y="2026036"/>
          <a:ext cx="8855676" cy="2511108"/>
        </p:xfrm>
        <a:graphic>
          <a:graphicData uri="http://schemas.openxmlformats.org/drawingml/2006/table">
            <a:tbl>
              <a:tblPr firstRow="1" firstCol="1" bandRow="1"/>
              <a:tblGrid>
                <a:gridCol w="2593987"/>
                <a:gridCol w="3246802"/>
                <a:gridCol w="3014887"/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need to conceptualise this 4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industrial revolution and be clear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we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want as Africa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Clearly define what we mean about the 4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industrial revolution in the African Context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the work of researchers as only  3% of the world knowledge is coming from Africa (SA, Nigeria &amp; Egypt)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 consistent and coherent on policy formulation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 where it matters (in research and innovation)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research around the concept in the African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Context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Amplify the work that is done by African Researchers (CODESRIA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993458"/>
              </p:ext>
            </p:extLst>
          </p:nvPr>
        </p:nvGraphicFramePr>
        <p:xfrm>
          <a:off x="1458097" y="1814384"/>
          <a:ext cx="8855676" cy="228283"/>
        </p:xfrm>
        <a:graphic>
          <a:graphicData uri="http://schemas.openxmlformats.org/drawingml/2006/table">
            <a:tbl>
              <a:tblPr firstRow="1" firstCol="1" bandRow="1"/>
              <a:tblGrid>
                <a:gridCol w="2570645"/>
                <a:gridCol w="3258905"/>
                <a:gridCol w="3026126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2063 in our Diplomatic Training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7147"/>
              </p:ext>
            </p:extLst>
          </p:nvPr>
        </p:nvGraphicFramePr>
        <p:xfrm>
          <a:off x="1762897" y="2124824"/>
          <a:ext cx="7817708" cy="1919953"/>
        </p:xfrm>
        <a:graphic>
          <a:graphicData uri="http://schemas.openxmlformats.org/drawingml/2006/table">
            <a:tbl>
              <a:tblPr firstRow="1" firstCol="1" bandRow="1"/>
              <a:tblGrid>
                <a:gridCol w="2269342"/>
                <a:gridCol w="2876931"/>
                <a:gridCol w="2671435"/>
              </a:tblGrid>
              <a:tr h="19199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much attention is being paid to agenda 2063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need to train African diplomats as advocates for Agenda 2063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Diplomatic Training Programmes specifically linked to Agenda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2063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45942"/>
              </p:ext>
            </p:extLst>
          </p:nvPr>
        </p:nvGraphicFramePr>
        <p:xfrm>
          <a:off x="1754660" y="1921476"/>
          <a:ext cx="7834186" cy="228283"/>
        </p:xfrm>
        <a:graphic>
          <a:graphicData uri="http://schemas.openxmlformats.org/drawingml/2006/table">
            <a:tbl>
              <a:tblPr firstRow="1" firstCol="1" bandRow="1"/>
              <a:tblGrid>
                <a:gridCol w="2274125"/>
                <a:gridCol w="2882995"/>
                <a:gridCol w="2677066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7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Youth Dividend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156740"/>
              </p:ext>
            </p:extLst>
          </p:nvPr>
        </p:nvGraphicFramePr>
        <p:xfrm>
          <a:off x="518984" y="1961913"/>
          <a:ext cx="10239632" cy="1662735"/>
        </p:xfrm>
        <a:graphic>
          <a:graphicData uri="http://schemas.openxmlformats.org/drawingml/2006/table">
            <a:tbl>
              <a:tblPr firstRow="1" firstCol="1" bandRow="1"/>
              <a:tblGrid>
                <a:gridCol w="2972383"/>
                <a:gridCol w="3768203"/>
                <a:gridCol w="3499046"/>
              </a:tblGrid>
              <a:tr h="166273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Youth bulge/Dividend Economic, Social and Political Impact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Utilisation of youth in formal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 development for the Digital Age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Integrating Youth into the Economy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Social and Political costs of not dealing with the Youth </a:t>
                      </a: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Buldge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Study the economic opportunities related to Youth into the mainstream of African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economies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26647"/>
              </p:ext>
            </p:extLst>
          </p:nvPr>
        </p:nvGraphicFramePr>
        <p:xfrm>
          <a:off x="518981" y="1745793"/>
          <a:ext cx="10239635" cy="228283"/>
        </p:xfrm>
        <a:graphic>
          <a:graphicData uri="http://schemas.openxmlformats.org/drawingml/2006/table">
            <a:tbl>
              <a:tblPr firstRow="1" firstCol="1" bandRow="1"/>
              <a:tblGrid>
                <a:gridCol w="2964648"/>
                <a:gridCol w="3810781"/>
                <a:gridCol w="3464206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9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Diplomatic Practice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313824"/>
              </p:ext>
            </p:extLst>
          </p:nvPr>
        </p:nvGraphicFramePr>
        <p:xfrm>
          <a:off x="1021491" y="2184399"/>
          <a:ext cx="9704173" cy="913131"/>
        </p:xfrm>
        <a:graphic>
          <a:graphicData uri="http://schemas.openxmlformats.org/drawingml/2006/table">
            <a:tbl>
              <a:tblPr firstRow="1" firstCol="1" bandRow="1"/>
              <a:tblGrid>
                <a:gridCol w="2816949"/>
                <a:gridCol w="3571153"/>
                <a:gridCol w="3316071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 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a different way of capturing our experiences for the future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an approach of identifying titans of African Diplomacy and producing work around their personal contributions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Paper on the Giants of African Diplomacy Nkrumah, Mandela, Tambo amongst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73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596"/>
            <a:ext cx="10972800" cy="757208"/>
          </a:xfrm>
        </p:spPr>
        <p:txBody>
          <a:bodyPr/>
          <a:lstStyle/>
          <a:p>
            <a:r>
              <a:rPr lang="en-US" dirty="0" smtClean="0"/>
              <a:t>Africa and the Global Politics Economy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524483"/>
              </p:ext>
            </p:extLst>
          </p:nvPr>
        </p:nvGraphicFramePr>
        <p:xfrm>
          <a:off x="1057013" y="1071819"/>
          <a:ext cx="9789952" cy="3609315"/>
        </p:xfrm>
        <a:graphic>
          <a:graphicData uri="http://schemas.openxmlformats.org/drawingml/2006/table">
            <a:tbl>
              <a:tblPr firstRow="1" firstCol="1" bandRow="1"/>
              <a:tblGrid>
                <a:gridCol w="2841850"/>
                <a:gridCol w="3602720"/>
                <a:gridCol w="3345382"/>
              </a:tblGrid>
              <a:tr h="26604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Considerations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to be taken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illicit financial flows and its threats to the African economy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 at the impact of illicit financial flows in Africa on livelihoods and the economy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 a paper to present at the 2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1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Community does not use the work done by African researchers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ways in which to build these research and learning networks 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Presentation of a paper at to the 2</a:t>
                      </a:r>
                      <a:r>
                        <a:rPr lang="en-ZA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Meeting on practical ways that Civil Society can work in a more integrated manner with Governments and Diplomats in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0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greater focus on African Diplomacy and implementing the SDGs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the possibility of having African SDG Teaching Focus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Training Module on SDGs and African Diplomatic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88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Integrative 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Diplomacy/Parallel</a:t>
                      </a:r>
                      <a:r>
                        <a:rPr lang="en-ZA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Diplomacy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Capacity building for all State Departments in new Diplomacies</a:t>
                      </a: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Capacity building around the para-diplomacy (including city diplomacy</a:t>
                      </a:r>
                      <a:r>
                        <a:rPr lang="en-ZA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41" marR="551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B7214-AA6A-4310-8684-D68F31CE037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2768193" y="0"/>
            <a:ext cx="182177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9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CO Presentation">
  <a:themeElements>
    <a:clrScheme name="DICO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CO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CO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CO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CO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663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Symbol</vt:lpstr>
      <vt:lpstr>Times</vt:lpstr>
      <vt:lpstr>Times New Roman</vt:lpstr>
      <vt:lpstr>1_Blank Presentation</vt:lpstr>
      <vt:lpstr>DICO Presentation</vt:lpstr>
      <vt:lpstr>   FEEDBACK FROM INAUGURAL MEETING OF CONFERENCE OF AFRICAN DIPLOMATIC ACADEMIES, UNIVERSITIES AND RESEARCH INSTITUTES FORUM FOR AFRICAN DIPLOMACY   28 February to 1 March 2018              </vt:lpstr>
      <vt:lpstr>Theme</vt:lpstr>
      <vt:lpstr>Thematic Areas 2018</vt:lpstr>
      <vt:lpstr>Knowledge Generation</vt:lpstr>
      <vt:lpstr>4th Industrial Revolution</vt:lpstr>
      <vt:lpstr>Agenda 2063 in our Diplomatic Training</vt:lpstr>
      <vt:lpstr>The Youth Dividend</vt:lpstr>
      <vt:lpstr>African Diplomatic Practice</vt:lpstr>
      <vt:lpstr>Africa and the Global Politics Economy</vt:lpstr>
      <vt:lpstr>Peace Diplomacy</vt:lpstr>
      <vt:lpstr>Where TO?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FROM INAUGURAL MEETING OF CONFERENCE OF AFRICAN DIPLOMATIC ACADEMIES, UNIVERSITIES AND RESEARCH INSTITUTES FORUM FOR AFRICAN DIPLOMACY</dc:title>
  <dc:creator>Maistry, A Mr : Subdir Diplomatic Training</dc:creator>
  <cp:lastModifiedBy>Marneweck, R Ms : Division: Web Development, DIRCO</cp:lastModifiedBy>
  <cp:revision>10</cp:revision>
  <dcterms:created xsi:type="dcterms:W3CDTF">2019-03-18T16:04:07Z</dcterms:created>
  <dcterms:modified xsi:type="dcterms:W3CDTF">2019-06-20T10:08:53Z</dcterms:modified>
</cp:coreProperties>
</file>